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67" r:id="rId12"/>
    <p:sldId id="268" r:id="rId13"/>
    <p:sldId id="281" r:id="rId14"/>
    <p:sldId id="270" r:id="rId15"/>
    <p:sldId id="290" r:id="rId16"/>
    <p:sldId id="291" r:id="rId17"/>
    <p:sldId id="292" r:id="rId18"/>
    <p:sldId id="271" r:id="rId19"/>
    <p:sldId id="282" r:id="rId20"/>
    <p:sldId id="283" r:id="rId21"/>
    <p:sldId id="284" r:id="rId22"/>
    <p:sldId id="273" r:id="rId23"/>
    <p:sldId id="274" r:id="rId24"/>
    <p:sldId id="285" r:id="rId25"/>
    <p:sldId id="286" r:id="rId26"/>
    <p:sldId id="287" r:id="rId27"/>
    <p:sldId id="289" r:id="rId28"/>
    <p:sldId id="275" r:id="rId29"/>
    <p:sldId id="276" r:id="rId30"/>
    <p:sldId id="278" r:id="rId31"/>
    <p:sldId id="279" r:id="rId32"/>
  </p:sldIdLst>
  <p:sldSz cx="9144000" cy="5143500" type="screen16x9"/>
  <p:notesSz cx="6888163" cy="10020300"/>
  <p:embeddedFontLs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IBM Plex Sans SemiBold" panose="020B0604020202020204" charset="0"/>
      <p:regular r:id="rId42"/>
      <p:bold r:id="rId43"/>
      <p:italic r:id="rId44"/>
      <p:boldItalic r:id="rId45"/>
    </p:embeddedFont>
    <p:embeddedFont>
      <p:font typeface="IBM Plex Sans" panose="020B0604020202020204" charset="0"/>
      <p:regular r:id="rId46"/>
      <p:bold r:id="rId47"/>
      <p:italic r:id="rId48"/>
      <p:boldItalic r:id="rId49"/>
    </p:embeddedFont>
    <p:embeddedFont>
      <p:font typeface="Roboto" panose="020B060402020202020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97">
          <p15:clr>
            <a:srgbClr val="9AA0A6"/>
          </p15:clr>
        </p15:guide>
        <p15:guide id="2" pos="290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768" y="84"/>
      </p:cViewPr>
      <p:guideLst>
        <p:guide orient="horz" pos="1597"/>
        <p:guide pos="290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8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47461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ksergey.ru/timer/?t=300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nlinetimer.ru/#!/timer/2022-01-14T13:30:46.171Z/2022-01-14T13:30:46.171Z/forward/0/2/100/t/run/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00" name="Google Shape;3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26156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39cd3b7ca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39cd3b7ca2_0_3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39980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99ae5b3c0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99ae5b3c0_0_12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6791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99ae5b3c0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99ae5b3c0_0_12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2808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81ba7d4ae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4" name="Google Shape;394;g1081ba7d4ae_0_509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5729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402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771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462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869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714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523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99ae5b3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99ae5b3c0_0_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11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56ec39b11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g156ec39b11f_0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514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p1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r>
              <a:rPr lang="ru-RU">
                <a:solidFill>
                  <a:schemeClr val="dk1"/>
                </a:solidFill>
              </a:rPr>
              <a:t>Для удобства можно использовать таймер на экране: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вариант 1,</a:t>
            </a:r>
            <a:r>
              <a:rPr lang="ru-RU">
                <a:solidFill>
                  <a:schemeClr val="dk1"/>
                </a:solidFill>
              </a:rPr>
              <a:t> </a:t>
            </a:r>
            <a:r>
              <a:rPr lang="ru-RU" u="sng">
                <a:solidFill>
                  <a:schemeClr val="hlink"/>
                </a:solidFill>
                <a:hlinkClick r:id="rId4"/>
              </a:rPr>
              <a:t>вариант 2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2765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444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452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7358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4927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a4984574a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a4984574a6_0_17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684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81ba7d4ae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g1081ba7d4ae_0_56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7527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16132c2d2b_3_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436" name="Google Shape;436;g116132c2d2b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16416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f07d28dee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0f07d28dee_0_221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r>
              <a:rPr lang="ru-RU"/>
              <a:t>Вы можете сами менять вопросы! Попросите студентов ответить голосом или отписаться в чате.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6328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647329f79_1_6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17" name="Google Shape;317;g10647329f79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76434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18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039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a88ad15b6_0_292:notes"/>
          <p:cNvSpPr txBox="1">
            <a:spLocks noGrp="1"/>
          </p:cNvSpPr>
          <p:nvPr>
            <p:ph type="body" idx="1"/>
          </p:nvPr>
        </p:nvSpPr>
        <p:spPr>
          <a:xfrm>
            <a:off x="688817" y="4759618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323" name="Google Shape;323;g11a88ad15b6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669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399ae5b3c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399ae5b3c0_0_118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6283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39cd3b7ca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39cd3b7ca2_0_24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86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99ae5b3c0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99ae5b3c0_0_11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2692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9cd3b7ca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9cd3b7ca2_0_15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031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a88ad15b6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78613" cy="37576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a88ad15b6_0_20:notes"/>
          <p:cNvSpPr txBox="1">
            <a:spLocks noGrp="1"/>
          </p:cNvSpPr>
          <p:nvPr>
            <p:ph type="body" idx="1"/>
          </p:nvPr>
        </p:nvSpPr>
        <p:spPr>
          <a:xfrm>
            <a:off x="688817" y="4759643"/>
            <a:ext cx="5510530" cy="4509135"/>
          </a:xfrm>
          <a:prstGeom prst="rect">
            <a:avLst/>
          </a:prstGeom>
        </p:spPr>
        <p:txBody>
          <a:bodyPr spcFirstLastPara="1" wrap="square" lIns="96600" tIns="96600" rIns="96600" bIns="9660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32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9" name="Google Shape;59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3" name="Google Shape;63;p1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65" name="Google Shape;65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76" name="Google Shape;76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sz="1800" b="1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 extrusionOk="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2842969" y="2049775"/>
            <a:ext cx="3458100" cy="13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2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000" cy="2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6583680" y="4783455"/>
            <a:ext cx="2103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 rtl="0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">
  <p:cSld name="1_Title slide 5_2_1_4_1_1_1">
    <p:bg>
      <p:bgPr>
        <a:solidFill>
          <a:schemeClr val="lt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>
            <a:spLocks noGrp="1"/>
          </p:cNvSpPr>
          <p:nvPr>
            <p:ph type="subTitle" idx="2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ubTitle" idx="3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4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subTitle" idx="5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6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7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8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subTitle" idx="9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13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Титульник">
  <p:cSld name="TITLE_1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5" name="Google Shape;105;p19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Титульник">
  <p:cSld name="TITLE_1_4">
    <p:bg>
      <p:bgPr>
        <a:solidFill>
          <a:schemeClr val="dk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09" name="Google Shape;109;p2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Титульник">
  <p:cSld name="TITLE_1_3"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Титульник">
  <p:cSld name="TITLE_1_2_1">
    <p:bg>
      <p:bgPr>
        <a:solidFill>
          <a:schemeClr val="dk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 Титульник">
  <p:cSld name="TITLE_1_2_1_1">
    <p:bg>
      <p:bgPr>
        <a:solidFill>
          <a:schemeClr val="dk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 Титульник">
  <p:cSld name="TITLE_1_2_1_1_1_1">
    <p:bg>
      <p:bgPr>
        <a:solidFill>
          <a:schemeClr val="dk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 Пустой титульник, вставь справа иллюстрацию по теме">
  <p:cSld name="TITLE_1_2_1_1_1_1_1">
    <p:bg>
      <p:bgPr>
        <a:solidFill>
          <a:schemeClr val="dk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8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TITLE_1_1_2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 Отбивка">
  <p:cSld name="TITLE_1_1_1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3" name="Google Shape;16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">
  <p:cSld name="TITLE_1_1_1_1"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31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 Отбивка">
  <p:cSld name="10 Отбивка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Отбивка  (без графики)">
  <p:cSld name="TITLE_1_1_1_1_1"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72" name="Google Shape;172;p32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p32"/>
          <p:cNvSpPr txBox="1">
            <a:spLocks noGrp="1"/>
          </p:cNvSpPr>
          <p:nvPr>
            <p:ph type="subTitle" idx="2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4" name="Google Shape;174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177" name="Google Shape;177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 1">
  <p:cSld name="1_Title slide 5_2_1_5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">
  <p:cSld name="1_Title slide 5_2_1_4">
    <p:bg>
      <p:bgPr>
        <a:solidFill>
          <a:schemeClr val="lt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2" name="Google Shape;182;p3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4" name="Google Shape;184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Заголовок + текст в два столбца">
  <p:cSld name="1_Title slide 5_2_1_4_2"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87" name="Google Shape;187;p36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88" name="Google Shape;188;p36"/>
          <p:cNvSpPr txBox="1">
            <a:spLocks noGrp="1"/>
          </p:cNvSpPr>
          <p:nvPr>
            <p:ph type="subTitle" idx="2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subTitle" idx="3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0" name="Google Shape;19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">
  <p:cSld name="1_Title slide 5_2_1_4_1"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4" name="Google Shape;194;p37"/>
          <p:cNvSpPr txBox="1">
            <a:spLocks noGrp="1"/>
          </p:cNvSpPr>
          <p:nvPr>
            <p:ph type="subTitle" idx="2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95" name="Google Shape;195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Что будет на уроке - 1 вариант">
  <p:cSld name="1_Title slide 5_2_1_2">
    <p:bg>
      <p:bgPr>
        <a:solidFill>
          <a:schemeClr val="lt1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198" name="Google Shape;198;p38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199" name="Google Shape;199;p38"/>
          <p:cNvSpPr txBox="1">
            <a:spLocks noGrp="1"/>
          </p:cNvSpPr>
          <p:nvPr>
            <p:ph type="subTitle" idx="2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38"/>
          <p:cNvSpPr txBox="1">
            <a:spLocks noGrp="1"/>
          </p:cNvSpPr>
          <p:nvPr>
            <p:ph type="body" idx="3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1" name="Google Shape;201;p38"/>
          <p:cNvSpPr txBox="1">
            <a:spLocks noGrp="1"/>
          </p:cNvSpPr>
          <p:nvPr>
            <p:ph type="subTitle" idx="4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2" name="Google Shape;202;p38"/>
          <p:cNvSpPr txBox="1">
            <a:spLocks noGrp="1"/>
          </p:cNvSpPr>
          <p:nvPr>
            <p:ph type="body" idx="5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3" name="Google Shape;203;p38"/>
          <p:cNvSpPr txBox="1">
            <a:spLocks noGrp="1"/>
          </p:cNvSpPr>
          <p:nvPr>
            <p:ph type="subTitle" idx="6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38"/>
          <p:cNvSpPr txBox="1">
            <a:spLocks noGrp="1"/>
          </p:cNvSpPr>
          <p:nvPr>
            <p:ph type="body" idx="7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5" name="Google Shape;205;p38"/>
          <p:cNvSpPr txBox="1">
            <a:spLocks noGrp="1"/>
          </p:cNvSpPr>
          <p:nvPr>
            <p:ph type="subTitle" idx="8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6" name="Google Shape;206;p38"/>
          <p:cNvSpPr txBox="1">
            <a:spLocks noGrp="1"/>
          </p:cNvSpPr>
          <p:nvPr>
            <p:ph type="body" idx="9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7" name="Google Shape;207;p38"/>
          <p:cNvSpPr txBox="1">
            <a:spLocks noGrp="1"/>
          </p:cNvSpPr>
          <p:nvPr>
            <p:ph type="subTitle" idx="13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8" name="Google Shape;208;p38"/>
          <p:cNvSpPr txBox="1">
            <a:spLocks noGrp="1"/>
          </p:cNvSpPr>
          <p:nvPr>
            <p:ph type="body" idx="14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09" name="Google Shape;209;p38"/>
          <p:cNvSpPr txBox="1">
            <a:spLocks noGrp="1"/>
          </p:cNvSpPr>
          <p:nvPr>
            <p:ph type="subTitle" idx="15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Google Shape;210;p38"/>
          <p:cNvSpPr txBox="1">
            <a:spLocks noGrp="1"/>
          </p:cNvSpPr>
          <p:nvPr>
            <p:ph type="body" idx="16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11" name="Google Shape;211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 Что будет на уроке - 2 вариант ">
  <p:cSld name="1_Title slide 5_2_1_2_1"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4" name="Google Shape;214;p3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15" name="Google Shape;215;p39"/>
          <p:cNvSpPr txBox="1">
            <a:spLocks noGrp="1"/>
          </p:cNvSpPr>
          <p:nvPr>
            <p:ph type="body" idx="2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6" name="Google Shape;216;p39"/>
          <p:cNvSpPr txBox="1">
            <a:spLocks noGrp="1"/>
          </p:cNvSpPr>
          <p:nvPr>
            <p:ph type="subTitle" idx="3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4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18" name="Google Shape;218;p39"/>
          <p:cNvSpPr txBox="1">
            <a:spLocks noGrp="1"/>
          </p:cNvSpPr>
          <p:nvPr>
            <p:ph type="subTitle" idx="5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9" name="Google Shape;219;p39"/>
          <p:cNvSpPr txBox="1">
            <a:spLocks noGrp="1"/>
          </p:cNvSpPr>
          <p:nvPr>
            <p:ph type="body" idx="6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0" name="Google Shape;220;p39"/>
          <p:cNvSpPr txBox="1">
            <a:spLocks noGrp="1"/>
          </p:cNvSpPr>
          <p:nvPr>
            <p:ph type="subTitle" idx="7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1" name="Google Shape;221;p39"/>
          <p:cNvSpPr txBox="1">
            <a:spLocks noGrp="1"/>
          </p:cNvSpPr>
          <p:nvPr>
            <p:ph type="body" idx="8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2" name="Google Shape;222;p39"/>
          <p:cNvSpPr txBox="1">
            <a:spLocks noGrp="1"/>
          </p:cNvSpPr>
          <p:nvPr>
            <p:ph type="subTitle" idx="9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3" name="Google Shape;223;p39"/>
          <p:cNvSpPr txBox="1">
            <a:spLocks noGrp="1"/>
          </p:cNvSpPr>
          <p:nvPr>
            <p:ph type="body" idx="13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4" name="Google Shape;224;p39"/>
          <p:cNvSpPr txBox="1">
            <a:spLocks noGrp="1"/>
          </p:cNvSpPr>
          <p:nvPr>
            <p:ph type="subTitle" idx="14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body" idx="15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 b="0" i="0" u="none" strike="noStrike" cap="none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26" name="Google Shape;226;p39"/>
          <p:cNvSpPr txBox="1">
            <a:spLocks noGrp="1"/>
          </p:cNvSpPr>
          <p:nvPr>
            <p:ph type="subTitle" idx="16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27" name="Google Shape;227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231" name="Google Shape;231;p40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40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3" name="Google Shape;233;p40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239" name="Google Shape;23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 Отбивка">
  <p:cSld name="TITLE_1_1"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IBM Plex Sans"/>
              <a:buNone/>
              <a:defRPr sz="13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Для цитат">
  <p:cSld name="CUSTOM_2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">
  <p:cSld name="1_Title slide 5_2_1_4_1_1_1_1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3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45" name="Google Shape;245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3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7" name="Google Shape;247;p43"/>
          <p:cNvSpPr txBox="1">
            <a:spLocks noGrp="1"/>
          </p:cNvSpPr>
          <p:nvPr>
            <p:ph type="subTitle" idx="2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3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49" name="Google Shape;249;p43"/>
          <p:cNvSpPr txBox="1">
            <a:spLocks noGrp="1"/>
          </p:cNvSpPr>
          <p:nvPr>
            <p:ph type="subTitle" idx="4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0" name="Google Shape;250;p43"/>
          <p:cNvSpPr txBox="1">
            <a:spLocks noGrp="1"/>
          </p:cNvSpPr>
          <p:nvPr>
            <p:ph type="subTitle" idx="5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1" name="Google Shape;251;p43"/>
          <p:cNvSpPr txBox="1">
            <a:spLocks noGrp="1"/>
          </p:cNvSpPr>
          <p:nvPr>
            <p:ph type="subTitle" idx="6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2" name="Google Shape;252;p43"/>
          <p:cNvSpPr txBox="1">
            <a:spLocks noGrp="1"/>
          </p:cNvSpPr>
          <p:nvPr>
            <p:ph type="subTitle" idx="7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3" name="Google Shape;253;p43"/>
          <p:cNvSpPr txBox="1">
            <a:spLocks noGrp="1"/>
          </p:cNvSpPr>
          <p:nvPr>
            <p:ph type="subTitle" idx="8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4" name="Google Shape;254;p43"/>
          <p:cNvSpPr txBox="1">
            <a:spLocks noGrp="1"/>
          </p:cNvSpPr>
          <p:nvPr>
            <p:ph type="subTitle" idx="9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5" name="Google Shape;255;p43"/>
          <p:cNvSpPr txBox="1">
            <a:spLocks noGrp="1"/>
          </p:cNvSpPr>
          <p:nvPr>
            <p:ph type="subTitle" idx="13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subTitle" idx="14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subTitle" idx="15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8" name="Google Shape;258;p43"/>
          <p:cNvSpPr txBox="1">
            <a:spLocks noGrp="1"/>
          </p:cNvSpPr>
          <p:nvPr>
            <p:ph type="subTitle" idx="16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59" name="Google Shape;259;p43"/>
          <p:cNvSpPr txBox="1">
            <a:spLocks noGrp="1"/>
          </p:cNvSpPr>
          <p:nvPr>
            <p:ph type="subTitle" idx="17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0" name="Google Shape;260;p43"/>
          <p:cNvSpPr txBox="1">
            <a:spLocks noGrp="1"/>
          </p:cNvSpPr>
          <p:nvPr>
            <p:ph type="subTitle" idx="18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1" name="Google Shape;261;p43"/>
          <p:cNvSpPr txBox="1">
            <a:spLocks noGrp="1"/>
          </p:cNvSpPr>
          <p:nvPr>
            <p:ph type="subTitle" idx="19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2" name="Google Shape;262;p43"/>
          <p:cNvSpPr txBox="1">
            <a:spLocks noGrp="1"/>
          </p:cNvSpPr>
          <p:nvPr>
            <p:ph type="subTitle" idx="20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3" name="Google Shape;263;p43"/>
          <p:cNvSpPr txBox="1">
            <a:spLocks noGrp="1"/>
          </p:cNvSpPr>
          <p:nvPr>
            <p:ph type="subTitle" idx="21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4" name="Google Shape;264;p43"/>
          <p:cNvSpPr txBox="1">
            <a:spLocks noGrp="1"/>
          </p:cNvSpPr>
          <p:nvPr>
            <p:ph type="subTitle" idx="22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5" name="Google Shape;265;p43"/>
          <p:cNvSpPr txBox="1">
            <a:spLocks noGrp="1"/>
          </p:cNvSpPr>
          <p:nvPr>
            <p:ph type="subTitle" idx="23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66" name="Google Shape;266;p43"/>
          <p:cNvSpPr txBox="1">
            <a:spLocks noGrp="1"/>
          </p:cNvSpPr>
          <p:nvPr>
            <p:ph type="subTitle" idx="24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">
  <p:cSld name="1_Title slide 5_2_1_4_1_1_1_1_1"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69" name="Google Shape;269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4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"/>
              <a:buNone/>
              <a:defRPr sz="2400" b="1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1" name="Google Shape;271;p44"/>
          <p:cNvSpPr txBox="1">
            <a:spLocks noGrp="1"/>
          </p:cNvSpPr>
          <p:nvPr>
            <p:ph type="subTitle" idx="2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2" name="Google Shape;272;p44"/>
          <p:cNvSpPr txBox="1">
            <a:spLocks noGrp="1"/>
          </p:cNvSpPr>
          <p:nvPr>
            <p:ph type="subTitle" idx="3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3" name="Google Shape;273;p44"/>
          <p:cNvSpPr txBox="1">
            <a:spLocks noGrp="1"/>
          </p:cNvSpPr>
          <p:nvPr>
            <p:ph type="subTitle" idx="4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4" name="Google Shape;274;p44"/>
          <p:cNvSpPr txBox="1">
            <a:spLocks noGrp="1"/>
          </p:cNvSpPr>
          <p:nvPr>
            <p:ph type="subTitle" idx="5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5" name="Google Shape;275;p44"/>
          <p:cNvSpPr txBox="1">
            <a:spLocks noGrp="1"/>
          </p:cNvSpPr>
          <p:nvPr>
            <p:ph type="subTitle" idx="6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6" name="Google Shape;276;p44"/>
          <p:cNvSpPr txBox="1">
            <a:spLocks noGrp="1"/>
          </p:cNvSpPr>
          <p:nvPr>
            <p:ph type="subTitle" idx="7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7" name="Google Shape;277;p44"/>
          <p:cNvSpPr txBox="1">
            <a:spLocks noGrp="1"/>
          </p:cNvSpPr>
          <p:nvPr>
            <p:ph type="subTitle" idx="8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subTitle" idx="9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 Заголовок в две строки + текст  1 1 1 1 1">
  <p:cSld name="1_Title slide 5_2_1_4_1_1_1_1_1_1">
    <p:bg>
      <p:bgPr>
        <a:solidFill>
          <a:schemeClr val="lt1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281" name="Google Shape;281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5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720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IBM Plex Sans SemiBold"/>
              <a:buNone/>
              <a:defRPr sz="24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oboto"/>
              <a:buNone/>
              <a:defRPr sz="2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83" name="Google Shape;283;p45"/>
          <p:cNvSpPr txBox="1">
            <a:spLocks noGrp="1"/>
          </p:cNvSpPr>
          <p:nvPr>
            <p:ph type="subTitle" idx="2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4" name="Google Shape;284;p45"/>
          <p:cNvSpPr txBox="1">
            <a:spLocks noGrp="1"/>
          </p:cNvSpPr>
          <p:nvPr>
            <p:ph type="subTitle" idx="3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5" name="Google Shape;285;p45"/>
          <p:cNvSpPr txBox="1">
            <a:spLocks noGrp="1"/>
          </p:cNvSpPr>
          <p:nvPr>
            <p:ph type="subTitle" idx="4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6" name="Google Shape;286;p45"/>
          <p:cNvSpPr txBox="1">
            <a:spLocks noGrp="1"/>
          </p:cNvSpPr>
          <p:nvPr>
            <p:ph type="subTitle" idx="5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7" name="Google Shape;287;p45"/>
          <p:cNvSpPr txBox="1">
            <a:spLocks noGrp="1"/>
          </p:cNvSpPr>
          <p:nvPr>
            <p:ph type="subTitle" idx="6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8" name="Google Shape;288;p45"/>
          <p:cNvSpPr txBox="1">
            <a:spLocks noGrp="1"/>
          </p:cNvSpPr>
          <p:nvPr>
            <p:ph type="subTitle" idx="7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89" name="Google Shape;289;p45"/>
          <p:cNvSpPr txBox="1">
            <a:spLocks noGrp="1"/>
          </p:cNvSpPr>
          <p:nvPr>
            <p:ph type="subTitle" idx="8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0" name="Google Shape;290;p45"/>
          <p:cNvSpPr txBox="1">
            <a:spLocks noGrp="1"/>
          </p:cNvSpPr>
          <p:nvPr>
            <p:ph type="subTitle" idx="9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1" name="Google Shape;291;p45"/>
          <p:cNvSpPr txBox="1">
            <a:spLocks noGrp="1"/>
          </p:cNvSpPr>
          <p:nvPr>
            <p:ph type="subTitle" idx="13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2" name="Google Shape;292;p45"/>
          <p:cNvSpPr txBox="1">
            <a:spLocks noGrp="1"/>
          </p:cNvSpPr>
          <p:nvPr>
            <p:ph type="subTitle" idx="14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3" name="Google Shape;293;p45"/>
          <p:cNvSpPr txBox="1">
            <a:spLocks noGrp="1"/>
          </p:cNvSpPr>
          <p:nvPr>
            <p:ph type="subTitle" idx="15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294" name="Google Shape;294;p45"/>
          <p:cNvSpPr txBox="1">
            <a:spLocks noGrp="1"/>
          </p:cNvSpPr>
          <p:nvPr>
            <p:ph type="subTitle" idx="16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IBM Plex Sans"/>
              <a:buNone/>
              <a:defRPr sz="10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Отбивка &quot;вопросы?&quot;">
  <p:cSld name="CUSTOM_2_1_4_1">
    <p:bg>
      <p:bgPr>
        <a:solidFill>
          <a:srgbClr val="252525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онец презентации (благодарность)">
  <p:cSld name="CUSTOM_1_1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 b="0" i="0" u="none" strike="noStrike" cap="none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Титульник">
  <p:cSld name="TITLE_1_2">
    <p:bg>
      <p:bgPr>
        <a:solidFill>
          <a:schemeClr val="dk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37" name="Google Shape;37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 Слайд знакомства - инфа о преподавателе">
  <p:cSld name="1_Title slide 5_2_1_2_1_1_1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ubTitle" idx="2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ubTitle" idx="3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BM Plex Sans"/>
              <a:buNone/>
              <a:defRPr sz="14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4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 sz="1400" b="0" i="0" u="none" strike="noStrike" cap="none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 Пустой слайд">
  <p:cSld name="1_Title slide 5_2_1">
    <p:bg>
      <p:bgPr>
        <a:solidFill>
          <a:schemeClr val="lt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6000" rIns="0" bIns="360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48" name="Google Shape;4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Титульник">
  <p:cSld name="TITLE_1_2_1_1_1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 b="0" i="0" u="none" strike="noStrike" cap="none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IBM Plex Sans"/>
              <a:buNone/>
              <a:defRPr sz="12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pic>
        <p:nvPicPr>
          <p:cNvPr id="53" name="Google Shape;5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7"/>
          <p:cNvSpPr txBox="1">
            <a:spLocks noGrp="1"/>
          </p:cNvSpPr>
          <p:nvPr>
            <p:ph type="title"/>
          </p:nvPr>
        </p:nvSpPr>
        <p:spPr>
          <a:xfrm>
            <a:off x="468000" y="1048400"/>
            <a:ext cx="6840000" cy="19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</a:pPr>
            <a:r>
              <a:rPr lang="ru-RU"/>
              <a:t>Базы данных и SQL</a:t>
            </a:r>
            <a:endParaRPr/>
          </a:p>
        </p:txBody>
      </p:sp>
      <p:sp>
        <p:nvSpPr>
          <p:cNvPr id="303" name="Google Shape;303;p47"/>
          <p:cNvSpPr txBox="1">
            <a:spLocks noGrp="1"/>
          </p:cNvSpPr>
          <p:nvPr>
            <p:ph type="subTitle" idx="1"/>
          </p:nvPr>
        </p:nvSpPr>
        <p:spPr>
          <a:xfrm>
            <a:off x="468000" y="3600600"/>
            <a:ext cx="54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</a:pPr>
            <a:r>
              <a:rPr lang="ru-RU"/>
              <a:t>Семинар 5.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>
            <a:spLocks noGrp="1"/>
          </p:cNvSpPr>
          <p:nvPr>
            <p:ph type="title"/>
          </p:nvPr>
        </p:nvSpPr>
        <p:spPr>
          <a:xfrm>
            <a:off x="973425" y="75902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>
                <a:solidFill>
                  <a:srgbClr val="333333"/>
                </a:solidFill>
                <a:highlight>
                  <a:srgbClr val="FFFFFF"/>
                </a:highlight>
              </a:rPr>
              <a:t>В чем заключается главное отличие оконных функций от функций агрегации с группировкой? </a:t>
            </a:r>
            <a:endParaRPr sz="2300"/>
          </a:p>
        </p:txBody>
      </p:sp>
      <p:sp>
        <p:nvSpPr>
          <p:cNvPr id="379" name="Google Shape;379;p58"/>
          <p:cNvSpPr txBox="1"/>
          <p:nvPr/>
        </p:nvSpPr>
        <p:spPr>
          <a:xfrm>
            <a:off x="554925" y="2126625"/>
            <a:ext cx="8107200" cy="241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 использовании агрегирующих функций предложение GROUP BY сокращает количество строк в запросе с помощью их группировки, а при использовании оконных функций количество строк в запросе не уменьшается по сравнении с исходной таблицей.</a:t>
            </a:r>
            <a:endParaRPr dirty="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Никакого различия нет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использовании агрегирующих функций предложение GROUP BY 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сокращает количество строк в запросе с помощью их группировки, а при использовании оконных функций количество строк в запросе не уменьшается по сравнении с исходной таблицей.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Что не позволяют делать оконные функции:</a:t>
            </a:r>
            <a:endParaRPr sz="2400" dirty="0"/>
          </a:p>
        </p:txBody>
      </p:sp>
      <p:sp>
        <p:nvSpPr>
          <p:cNvPr id="385" name="Google Shape;385;p59"/>
          <p:cNvSpPr txBox="1"/>
          <p:nvPr/>
        </p:nvSpPr>
        <p:spPr>
          <a:xfrm>
            <a:off x="672431" y="2075711"/>
            <a:ext cx="8107200" cy="291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Ранжирование</a:t>
            </a: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Редактирование </a:t>
            </a: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Смещение</a:t>
            </a: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Агрегация</a:t>
            </a:r>
          </a:p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Что не позволяют делать оконные функции:</a:t>
            </a:r>
            <a:endParaRPr sz="2400" dirty="0"/>
          </a:p>
        </p:txBody>
      </p:sp>
      <p:sp>
        <p:nvSpPr>
          <p:cNvPr id="385" name="Google Shape;385;p59"/>
          <p:cNvSpPr txBox="1"/>
          <p:nvPr/>
        </p:nvSpPr>
        <p:spPr>
          <a:xfrm>
            <a:off x="672431" y="2075711"/>
            <a:ext cx="8107200" cy="291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Ранжирование</a:t>
            </a: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Редактирование </a:t>
            </a: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Смещение</a:t>
            </a: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lnSpc>
                <a:spcPct val="150000"/>
              </a:lnSpc>
              <a:spcBef>
                <a:spcPts val="1200"/>
              </a:spcBef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Агрегация</a:t>
            </a:r>
          </a:p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endParaRPr lang="ru-RU"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51752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>
            <a:spLocks noGrp="1"/>
          </p:cNvSpPr>
          <p:nvPr>
            <p:ph type="title"/>
          </p:nvPr>
        </p:nvSpPr>
        <p:spPr>
          <a:xfrm>
            <a:off x="431050" y="303368"/>
            <a:ext cx="59952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ru-RU" dirty="0"/>
              <a:t>Оконные функции</a:t>
            </a:r>
            <a:endParaRPr dirty="0"/>
          </a:p>
        </p:txBody>
      </p:sp>
      <p:pic>
        <p:nvPicPr>
          <p:cNvPr id="399" name="Google Shape;39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20" y="757770"/>
            <a:ext cx="4241034" cy="274695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1"/>
          <p:cNvSpPr txBox="1"/>
          <p:nvPr/>
        </p:nvSpPr>
        <p:spPr>
          <a:xfrm>
            <a:off x="4470863" y="602768"/>
            <a:ext cx="4673137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SELECT</a:t>
            </a:r>
            <a:endParaRPr b="1" dirty="0">
              <a:solidFill>
                <a:schemeClr val="accen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Название функции (столбец для вычислений) 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OVER </a:t>
            </a: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      </a:t>
            </a: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PARTITION BY</a:t>
            </a: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 столбец для группировки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      </a:t>
            </a: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ORDER BY</a:t>
            </a: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 столбец для сортировки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      </a:t>
            </a: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ROWS </a:t>
            </a: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или </a:t>
            </a:r>
            <a:r>
              <a:rPr lang="ru-RU" b="1" dirty="0">
                <a:solidFill>
                  <a:schemeClr val="accent1"/>
                </a:solidFill>
                <a:latin typeface="IBM Plex Sans"/>
                <a:ea typeface="IBM Plex Sans"/>
                <a:cs typeface="IBM Plex Sans"/>
                <a:sym typeface="IBM Plex Sans"/>
              </a:rPr>
              <a:t>RANGE </a:t>
            </a: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выражение для ограничения строк в пределах группы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IBM Plex Sans"/>
                <a:ea typeface="IBM Plex Sans"/>
                <a:cs typeface="IBM Plex Sans"/>
                <a:sym typeface="IBM Plex Sans"/>
              </a:rPr>
              <a:t>      )</a:t>
            </a:r>
            <a:endParaRPr b="1" dirty="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" name="Google Shape;40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244" y="2412411"/>
            <a:ext cx="4320374" cy="21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460233" y="264232"/>
            <a:ext cx="7925010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Примеры. </a:t>
            </a:r>
            <a:b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r>
              <a:rPr lang="ru-RU" sz="1600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1. </a:t>
            </a:r>
            <a:r>
              <a:rPr lang="ru-RU" sz="1600" dirty="0" smtClean="0"/>
              <a:t>Вывести список всех сотрудников и указать место в рейтинге по зарплатам</a:t>
            </a:r>
            <a:endParaRPr sz="1600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96419" y="571038"/>
            <a:ext cx="80642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DENSE_RANK</a:t>
            </a:r>
            <a:r>
              <a:rPr lang="en-US" b="1" dirty="0">
                <a:latin typeface="Consolas" panose="020B0609020204030204" pitchFamily="49" charset="0"/>
              </a:rPr>
              <a:t>()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b="1" dirty="0"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DESC</a:t>
            </a:r>
            <a:r>
              <a:rPr lang="en-US" b="1" dirty="0"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rank_salary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CONCAT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firstname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 '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</a:rPr>
              <a:t>lastname</a:t>
            </a:r>
            <a:r>
              <a:rPr lang="en-US" b="1" dirty="0" smtClean="0">
                <a:latin typeface="Consolas" panose="020B0609020204030204" pitchFamily="49" charset="0"/>
              </a:rPr>
              <a:t>),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post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</a:rPr>
              <a:t>salary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staff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rank_salary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dirty="0"/>
          </a:p>
        </p:txBody>
      </p:sp>
      <p:sp>
        <p:nvSpPr>
          <p:cNvPr id="8" name="Google Shape;405;p62"/>
          <p:cNvSpPr txBox="1">
            <a:spLocks/>
          </p:cNvSpPr>
          <p:nvPr/>
        </p:nvSpPr>
        <p:spPr>
          <a:xfrm>
            <a:off x="460233" y="1570819"/>
            <a:ext cx="8090380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r>
              <a:rPr lang="ru-RU" sz="1600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2. </a:t>
            </a:r>
            <a:r>
              <a:rPr lang="ru-RU" sz="1600" dirty="0"/>
              <a:t>Вывести список всех сотрудников и указать место в рейтинге по зарплатам, но по </a:t>
            </a:r>
            <a:r>
              <a:rPr lang="ru-RU" sz="1600" dirty="0" smtClean="0"/>
              <a:t>каждой </a:t>
            </a:r>
            <a:r>
              <a:rPr lang="ru-RU" sz="1600" dirty="0"/>
              <a:t>должности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596416" y="2167588"/>
            <a:ext cx="80642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DENSE_RANK</a:t>
            </a:r>
            <a:r>
              <a:rPr lang="en-US" b="1" dirty="0">
                <a:latin typeface="Consolas" panose="020B0609020204030204" pitchFamily="49" charset="0"/>
              </a:rPr>
              <a:t>()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b="1" dirty="0"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PARTITION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post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DESC</a:t>
            </a:r>
            <a:r>
              <a:rPr lang="en-US" b="1" dirty="0"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rank_salary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CONCAT</a:t>
            </a:r>
            <a:r>
              <a:rPr lang="en-US" b="1" dirty="0" smtClean="0">
                <a:latin typeface="Consolas" panose="020B0609020204030204" pitchFamily="49" charset="0"/>
              </a:rPr>
              <a:t>(</a:t>
            </a:r>
            <a:r>
              <a:rPr lang="en-US" b="1" dirty="0" err="1" smtClean="0">
                <a:latin typeface="Consolas" panose="020B0609020204030204" pitchFamily="49" charset="0"/>
              </a:rPr>
              <a:t>firstname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 '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</a:rPr>
              <a:t>lastname</a:t>
            </a:r>
            <a:r>
              <a:rPr lang="en-US" b="1" dirty="0" smtClean="0">
                <a:latin typeface="Consolas" panose="020B0609020204030204" pitchFamily="49" charset="0"/>
              </a:rPr>
              <a:t>),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post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</a:rPr>
              <a:t>salary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staff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post, </a:t>
            </a:r>
            <a:r>
              <a:rPr lang="en-US" b="1" dirty="0" err="1">
                <a:latin typeface="Consolas" panose="020B0609020204030204" pitchFamily="49" charset="0"/>
              </a:rPr>
              <a:t>rank_salary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dirty="0"/>
          </a:p>
        </p:txBody>
      </p:sp>
      <p:sp>
        <p:nvSpPr>
          <p:cNvPr id="11" name="Google Shape;405;p62"/>
          <p:cNvSpPr txBox="1">
            <a:spLocks/>
          </p:cNvSpPr>
          <p:nvPr/>
        </p:nvSpPr>
        <p:spPr>
          <a:xfrm>
            <a:off x="460233" y="3150525"/>
            <a:ext cx="8090380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r>
              <a:rPr lang="ru-RU" sz="1600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3</a:t>
            </a:r>
            <a:r>
              <a:rPr lang="ru-RU" sz="1600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. </a:t>
            </a:r>
            <a:r>
              <a:rPr lang="ru-RU" sz="1600" dirty="0" smtClean="0"/>
              <a:t>Найти </a:t>
            </a:r>
            <a:r>
              <a:rPr lang="ru-RU" sz="1600" dirty="0"/>
              <a:t>самых высокооплачиваемых сотрудников по каждой должности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96415" y="3456865"/>
            <a:ext cx="80642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rank_salary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</a:rPr>
              <a:t>staff,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post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 smtClean="0">
                <a:latin typeface="Consolas" panose="020B0609020204030204" pitchFamily="49" charset="0"/>
              </a:rPr>
              <a:t>salary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endParaRPr lang="ru-RU" b="1" dirty="0" smtClean="0">
              <a:latin typeface="Consolas" panose="020B0609020204030204" pitchFamily="49" charset="0"/>
            </a:endParaRPr>
          </a:p>
          <a:p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DENSE_RANK</a:t>
            </a:r>
            <a:r>
              <a:rPr lang="en-US" b="1" dirty="0">
                <a:latin typeface="Consolas" panose="020B0609020204030204" pitchFamily="49" charset="0"/>
              </a:rPr>
              <a:t>()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b="1" dirty="0">
                <a:latin typeface="Consolas" panose="020B0609020204030204" pitchFamily="49" charset="0"/>
              </a:rPr>
              <a:t> (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PARTITION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post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DESC</a:t>
            </a:r>
            <a:r>
              <a:rPr lang="en-US" b="1" dirty="0"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rank_salary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</a:p>
          <a:p>
            <a:r>
              <a:rPr 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CONCAT</a:t>
            </a:r>
            <a:r>
              <a:rPr lang="en-US" b="1" dirty="0">
                <a:latin typeface="Consolas" panose="020B0609020204030204" pitchFamily="49" charset="0"/>
              </a:rPr>
              <a:t>(</a:t>
            </a:r>
            <a:r>
              <a:rPr lang="en-US" b="1" dirty="0" err="1">
                <a:latin typeface="Consolas" panose="020B0609020204030204" pitchFamily="49" charset="0"/>
              </a:rPr>
              <a:t>firstname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 '</a:t>
            </a:r>
            <a:r>
              <a:rPr lang="en-US" b="1" dirty="0">
                <a:latin typeface="Consolas" panose="020B0609020204030204" pitchFamily="49" charset="0"/>
              </a:rPr>
              <a:t>, </a:t>
            </a:r>
            <a:r>
              <a:rPr lang="en-US" b="1" dirty="0" err="1">
                <a:latin typeface="Consolas" panose="020B0609020204030204" pitchFamily="49" charset="0"/>
              </a:rPr>
              <a:t>lastname</a:t>
            </a:r>
            <a:r>
              <a:rPr lang="en-US" b="1" dirty="0">
                <a:latin typeface="Consolas" panose="020B0609020204030204" pitchFamily="49" charset="0"/>
              </a:rPr>
              <a:t>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staff</a:t>
            </a:r>
            <a:r>
              <a:rPr lang="en-US" b="1" dirty="0" smtClean="0">
                <a:latin typeface="Consolas" panose="020B0609020204030204" pitchFamily="49" charset="0"/>
              </a:rPr>
              <a:t>,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post,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salary</a:t>
            </a:r>
            <a:r>
              <a:rPr lang="ru-RU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staff)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list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rank_salary</a:t>
            </a:r>
            <a:r>
              <a:rPr lang="en-US" b="1" dirty="0">
                <a:latin typeface="Consolas" panose="020B0609020204030204" pitchFamily="49" charset="0"/>
              </a:rPr>
              <a:t>=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b="1" dirty="0">
                <a:latin typeface="Consolas" panose="020B0609020204030204" pitchFamily="49" charset="0"/>
              </a:rPr>
              <a:t> salary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DESC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822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460233" y="254504"/>
            <a:ext cx="7925010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Примеры. </a:t>
            </a:r>
            <a:b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/>
            </a:r>
            <a:b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4</a:t>
            </a:r>
            <a:r>
              <a:rPr lang="ru-RU" sz="1600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. </a:t>
            </a:r>
            <a:r>
              <a:rPr lang="ru-RU" sz="1600" dirty="0"/>
              <a:t>Вывести список всех сотрудников, отсортировав по зарплатам в порядке убывания и </a:t>
            </a:r>
            <a:r>
              <a:rPr lang="ru-RU" sz="1600" dirty="0" smtClean="0"/>
              <a:t>указать </a:t>
            </a:r>
            <a:r>
              <a:rPr lang="ru-RU" sz="1600" dirty="0"/>
              <a:t>на сколько процентов ЗП меньше, чем у </a:t>
            </a:r>
            <a:r>
              <a:rPr lang="ru-RU" sz="1600" dirty="0" smtClean="0"/>
              <a:t>сотрудника </a:t>
            </a:r>
            <a:r>
              <a:rPr lang="ru-RU" sz="1600" dirty="0"/>
              <a:t>со следующей (по значению) зарплатой</a:t>
            </a:r>
            <a:endParaRPr sz="1600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60233" y="2002843"/>
            <a:ext cx="839497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</a:p>
          <a:p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id,</a:t>
            </a:r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CONCAT</a:t>
            </a:r>
            <a:r>
              <a:rPr lang="en-US" sz="1600" b="1" dirty="0" smtClean="0">
                <a:latin typeface="Consolas" panose="020B0609020204030204" pitchFamily="49" charset="0"/>
              </a:rPr>
              <a:t>(</a:t>
            </a:r>
            <a:r>
              <a:rPr lang="en-US" sz="1600" b="1" dirty="0" err="1" smtClean="0">
                <a:latin typeface="Consolas" panose="020B0609020204030204" pitchFamily="49" charset="0"/>
              </a:rPr>
              <a:t>firstname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' '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latin typeface="Consolas" panose="020B0609020204030204" pitchFamily="49" charset="0"/>
              </a:rPr>
              <a:t>lastname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staff</a:t>
            </a:r>
            <a:r>
              <a:rPr lang="en-US" sz="1600" b="1" dirty="0" smtClean="0">
                <a:latin typeface="Consolas" panose="020B0609020204030204" pitchFamily="49" charset="0"/>
              </a:rPr>
              <a:t>, </a:t>
            </a:r>
            <a:r>
              <a:rPr lang="en-US" sz="1600" dirty="0" smtClean="0">
                <a:latin typeface="Consolas" panose="020B0609020204030204" pitchFamily="49" charset="0"/>
              </a:rPr>
              <a:t>post</a:t>
            </a:r>
            <a:r>
              <a:rPr lang="en-US" sz="1600" dirty="0">
                <a:latin typeface="Consolas" panose="020B0609020204030204" pitchFamily="49" charset="0"/>
              </a:rPr>
              <a:t>, </a:t>
            </a:r>
            <a:r>
              <a:rPr lang="en-US" sz="1600" dirty="0" smtClean="0">
                <a:latin typeface="Consolas" panose="020B0609020204030204" pitchFamily="49" charset="0"/>
              </a:rPr>
              <a:t>salary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</a:p>
          <a:p>
            <a:r>
              <a:rPr lang="ru-RU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LEAD</a:t>
            </a:r>
            <a:r>
              <a:rPr lang="en-US" sz="1600" b="1" dirty="0" smtClean="0">
                <a:latin typeface="Consolas" panose="020B0609020204030204" pitchFamily="49" charset="0"/>
              </a:rPr>
              <a:t>(salary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600" b="1" dirty="0">
                <a:latin typeface="Consolas" panose="020B0609020204030204" pitchFamily="49" charset="0"/>
              </a:rPr>
              <a:t> salary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DESC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last_sarary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ROUND</a:t>
            </a:r>
            <a:r>
              <a:rPr lang="en-US" sz="1600" b="1" dirty="0">
                <a:latin typeface="Consolas" panose="020B0609020204030204" pitchFamily="49" charset="0"/>
              </a:rPr>
              <a:t>((salary-</a:t>
            </a:r>
            <a:r>
              <a:rPr lang="en-US" sz="1600" b="1" dirty="0">
                <a:solidFill>
                  <a:srgbClr val="000080"/>
                </a:solidFill>
                <a:latin typeface="Consolas" panose="020B0609020204030204" pitchFamily="49" charset="0"/>
              </a:rPr>
              <a:t>LEAD</a:t>
            </a:r>
            <a:r>
              <a:rPr lang="en-US" sz="1600" b="1" dirty="0">
                <a:latin typeface="Consolas" panose="020B0609020204030204" pitchFamily="49" charset="0"/>
              </a:rPr>
              <a:t>(salary,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(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600" b="1" dirty="0">
                <a:latin typeface="Consolas" panose="020B0609020204030204" pitchFamily="49" charset="0"/>
              </a:rPr>
              <a:t> salary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DESC</a:t>
            </a:r>
            <a:r>
              <a:rPr lang="en-US" sz="1600" b="1" dirty="0">
                <a:latin typeface="Consolas" panose="020B0609020204030204" pitchFamily="49" charset="0"/>
              </a:rPr>
              <a:t>))*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100</a:t>
            </a:r>
            <a:r>
              <a:rPr lang="en-US" sz="1600" b="1" dirty="0">
                <a:latin typeface="Consolas" panose="020B0609020204030204" pitchFamily="49" charset="0"/>
              </a:rPr>
              <a:t>/salary) </a:t>
            </a:r>
            <a:r>
              <a:rPr lang="ru-RU" sz="1600" b="1" dirty="0" smtClean="0">
                <a:latin typeface="Consolas" panose="020B0609020204030204" pitchFamily="49" charset="0"/>
              </a:rPr>
              <a:t>	</a:t>
            </a:r>
            <a:r>
              <a:rPr lang="en-US" sz="16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 smtClean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diff_percent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staff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63782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460233" y="264232"/>
            <a:ext cx="7925010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Примеры. </a:t>
            </a:r>
            <a:br>
              <a:rPr lang="ru-RU" sz="16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endParaRPr sz="1600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" name="Google Shape;405;p62"/>
          <p:cNvSpPr txBox="1">
            <a:spLocks/>
          </p:cNvSpPr>
          <p:nvPr/>
        </p:nvSpPr>
        <p:spPr>
          <a:xfrm>
            <a:off x="460233" y="571038"/>
            <a:ext cx="8200415" cy="2511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r>
              <a:rPr lang="ru-RU" sz="1600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5</a:t>
            </a:r>
            <a:r>
              <a:rPr lang="ru-RU" sz="1600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. </a:t>
            </a:r>
            <a:r>
              <a:rPr lang="ru-RU" sz="1600" dirty="0"/>
              <a:t>Вывести всех сотрудников, </a:t>
            </a:r>
            <a:r>
              <a:rPr lang="ru-RU" sz="1600" dirty="0" smtClean="0"/>
              <a:t>сгруппировав по должностям и </a:t>
            </a:r>
            <a:r>
              <a:rPr lang="ru-RU" sz="1600" dirty="0"/>
              <a:t>рассчитать:</a:t>
            </a:r>
          </a:p>
          <a:p>
            <a:r>
              <a:rPr lang="ru-RU" sz="1600" dirty="0"/>
              <a:t>-- общую сумму зарплат для каждой должности</a:t>
            </a:r>
          </a:p>
          <a:p>
            <a:r>
              <a:rPr lang="ru-RU" sz="1600" dirty="0"/>
              <a:t>-- процентное соотношение каждой зарплаты от общей суммы по должности</a:t>
            </a:r>
          </a:p>
          <a:p>
            <a:r>
              <a:rPr lang="ru-RU" sz="1600" dirty="0"/>
              <a:t>-- среднюю зарплату по каждой должности </a:t>
            </a:r>
          </a:p>
          <a:p>
            <a:r>
              <a:rPr lang="ru-RU" sz="1600" dirty="0"/>
              <a:t>-- процентное соотношение каждой зарплаты к средней зарплате по должности </a:t>
            </a:r>
            <a:r>
              <a:rPr lang="ru-RU" sz="1600" dirty="0" smtClean="0"/>
              <a:t>Вывести </a:t>
            </a:r>
            <a:r>
              <a:rPr lang="ru-RU" sz="1600" dirty="0"/>
              <a:t>список всех сотрудников и указать место в рейтинге по зарплатам, но по </a:t>
            </a:r>
            <a:r>
              <a:rPr lang="ru-RU" sz="1600" dirty="0" smtClean="0"/>
              <a:t>каждой </a:t>
            </a:r>
            <a:r>
              <a:rPr lang="ru-RU" sz="1600" dirty="0"/>
              <a:t>должности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1040860" y="2642715"/>
            <a:ext cx="914399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id,</a:t>
            </a:r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CONCAT</a:t>
            </a:r>
            <a:r>
              <a:rPr lang="en-US" sz="1600" b="1" dirty="0" smtClean="0">
                <a:latin typeface="Consolas" panose="020B0609020204030204" pitchFamily="49" charset="0"/>
              </a:rPr>
              <a:t>(</a:t>
            </a:r>
            <a:r>
              <a:rPr lang="en-US" sz="1600" b="1" dirty="0" err="1" smtClean="0">
                <a:latin typeface="Consolas" panose="020B0609020204030204" pitchFamily="49" charset="0"/>
              </a:rPr>
              <a:t>firstname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' '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latin typeface="Consolas" panose="020B0609020204030204" pitchFamily="49" charset="0"/>
              </a:rPr>
              <a:t>lastname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staff</a:t>
            </a:r>
            <a:r>
              <a:rPr lang="en-US" sz="1600" b="1" dirty="0" smtClean="0">
                <a:latin typeface="Consolas" panose="020B0609020204030204" pitchFamily="49" charset="0"/>
              </a:rPr>
              <a:t>,</a:t>
            </a:r>
            <a:r>
              <a:rPr lang="ru-RU" sz="1600" b="1" dirty="0" smtClean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post,</a:t>
            </a:r>
            <a:r>
              <a:rPr lang="ru-RU" sz="1600" dirty="0" smtClean="0">
                <a:latin typeface="Consolas" panose="020B0609020204030204" pitchFamily="49" charset="0"/>
              </a:rPr>
              <a:t> </a:t>
            </a:r>
            <a:r>
              <a:rPr lang="en-US" sz="1600" dirty="0" smtClean="0">
                <a:latin typeface="Consolas" panose="020B0609020204030204" pitchFamily="49" charset="0"/>
              </a:rPr>
              <a:t>salary</a:t>
            </a:r>
            <a:r>
              <a:rPr lang="en-US" sz="1600" dirty="0">
                <a:latin typeface="Consolas" panose="020B0609020204030204" pitchFamily="49" charset="0"/>
              </a:rPr>
              <a:t>,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SUM</a:t>
            </a:r>
            <a:r>
              <a:rPr lang="en-US" sz="1600" b="1" dirty="0" smtClean="0">
                <a:latin typeface="Consolas" panose="020B0609020204030204" pitchFamily="49" charset="0"/>
              </a:rPr>
              <a:t>(salary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sum_salary</a:t>
            </a:r>
            <a:r>
              <a:rPr lang="en-US" sz="1600" b="1" dirty="0">
                <a:latin typeface="Consolas" panose="020B0609020204030204" pitchFamily="49" charset="0"/>
              </a:rPr>
              <a:t>,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ROUND</a:t>
            </a:r>
            <a:r>
              <a:rPr lang="en-US" sz="1600" b="1" dirty="0" smtClean="0">
                <a:latin typeface="Consolas" panose="020B0609020204030204" pitchFamily="49" charset="0"/>
              </a:rPr>
              <a:t>(salary*</a:t>
            </a:r>
            <a:r>
              <a:rPr lang="en-US" sz="16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100</a:t>
            </a:r>
            <a:r>
              <a:rPr lang="en-US" sz="1600" b="1" dirty="0" smtClean="0">
                <a:latin typeface="Consolas" panose="020B0609020204030204" pitchFamily="49" charset="0"/>
              </a:rPr>
              <a:t>/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SUM</a:t>
            </a:r>
            <a:r>
              <a:rPr lang="en-US" sz="1600" b="1" dirty="0" smtClean="0">
                <a:latin typeface="Consolas" panose="020B0609020204030204" pitchFamily="49" charset="0"/>
              </a:rPr>
              <a:t>(salary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percent_sum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AVG</a:t>
            </a:r>
            <a:r>
              <a:rPr lang="en-US" sz="1600" b="1" dirty="0" smtClean="0">
                <a:latin typeface="Consolas" panose="020B0609020204030204" pitchFamily="49" charset="0"/>
              </a:rPr>
              <a:t>(salary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avg_salary</a:t>
            </a:r>
            <a:r>
              <a:rPr lang="en-US" sz="1600" b="1" dirty="0">
                <a:latin typeface="Consolas" panose="020B0609020204030204" pitchFamily="49" charset="0"/>
              </a:rPr>
              <a:t>,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ROUND</a:t>
            </a:r>
            <a:r>
              <a:rPr lang="en-US" sz="1600" b="1" dirty="0" smtClean="0">
                <a:latin typeface="Consolas" panose="020B0609020204030204" pitchFamily="49" charset="0"/>
              </a:rPr>
              <a:t>(salary*</a:t>
            </a:r>
            <a:r>
              <a:rPr lang="en-US" sz="1600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100</a:t>
            </a:r>
            <a:r>
              <a:rPr lang="en-US" sz="1600" b="1" dirty="0" smtClean="0">
                <a:latin typeface="Consolas" panose="020B0609020204030204" pitchFamily="49" charset="0"/>
              </a:rPr>
              <a:t>/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AVG</a:t>
            </a:r>
            <a:r>
              <a:rPr lang="en-US" sz="1600" b="1" dirty="0" smtClean="0">
                <a:latin typeface="Consolas" panose="020B0609020204030204" pitchFamily="49" charset="0"/>
              </a:rPr>
              <a:t>(salary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percent_avg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staff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WINDOW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(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600" b="1" dirty="0">
                <a:latin typeface="Consolas" panose="020B0609020204030204" pitchFamily="49" charset="0"/>
              </a:rPr>
              <a:t> post)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79522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411594" y="598699"/>
            <a:ext cx="7516448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Задача 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1. Получить с помощью оконных функции</a:t>
            </a: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:</a:t>
            </a:r>
            <a:endParaRPr sz="1800" b="1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Google Shape;385;p59"/>
          <p:cNvSpPr txBox="1"/>
          <p:nvPr/>
        </p:nvSpPr>
        <p:spPr>
          <a:xfrm>
            <a:off x="411594" y="1294070"/>
            <a:ext cx="8732406" cy="215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spAutoFit/>
          </a:bodyPr>
          <a:lstStyle/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средний балл ученика </a:t>
            </a:r>
            <a:endParaRPr lang="ru-RU" sz="1800" b="1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наименьшую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оценку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ученика</a:t>
            </a: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наибольшую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оценку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ученика</a:t>
            </a:r>
          </a:p>
          <a:p>
            <a:pPr marL="45720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сумму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всех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оценок</a:t>
            </a:r>
            <a:r>
              <a:rPr lang="en-US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ученика</a:t>
            </a:r>
          </a:p>
          <a:p>
            <a:pPr marL="45720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всех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оценок</a:t>
            </a:r>
            <a:r>
              <a:rPr lang="en-US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ученика</a:t>
            </a:r>
            <a:endParaRPr lang="ru-RU" sz="18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" name="Google Shape;414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15;p63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dirty="0" smtClean="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2600" b="0" i="0" u="none" strike="noStrike" cap="none" dirty="0" smtClean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411594" y="310515"/>
            <a:ext cx="7516448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Решение 1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. Получить с помощью оконных функции</a:t>
            </a: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:</a:t>
            </a:r>
            <a:endParaRPr sz="1800" b="1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Google Shape;385;p59"/>
          <p:cNvSpPr txBox="1"/>
          <p:nvPr/>
        </p:nvSpPr>
        <p:spPr>
          <a:xfrm>
            <a:off x="411594" y="617321"/>
            <a:ext cx="7516448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2" anchor="t" anchorCtr="0">
            <a:spAutoFit/>
          </a:bodyPr>
          <a:lstStyle/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средний балл ученика </a:t>
            </a:r>
            <a:endParaRPr lang="ru-RU" sz="1800" b="1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наименьшую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оценку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ученика</a:t>
            </a: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наибольшую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оценку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ученика</a:t>
            </a: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сумму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всех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оценок</a:t>
            </a: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количество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всех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оценок</a:t>
            </a:r>
            <a:endParaRPr lang="ru-RU" sz="18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431507" y="2493787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</a:p>
          <a:p>
            <a:r>
              <a:rPr lang="ru-RU" sz="1600" dirty="0"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latin typeface="Consolas" panose="020B0609020204030204" pitchFamily="49" charset="0"/>
              </a:rPr>
              <a:t>name</a:t>
            </a:r>
            <a:r>
              <a:rPr lang="en-US" sz="1600" b="1" dirty="0">
                <a:latin typeface="Consolas" panose="020B0609020204030204" pitchFamily="49" charset="0"/>
              </a:rPr>
              <a:t>, </a:t>
            </a:r>
            <a:r>
              <a:rPr lang="en-US" sz="1600" b="1" dirty="0" err="1">
                <a:latin typeface="Consolas" panose="020B0609020204030204" pitchFamily="49" charset="0"/>
              </a:rPr>
              <a:t>quartal</a:t>
            </a:r>
            <a:r>
              <a:rPr lang="en-US" sz="1600" b="1" dirty="0">
                <a:latin typeface="Consolas" panose="020B0609020204030204" pitchFamily="49" charset="0"/>
              </a:rPr>
              <a:t>, subject, grade, 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AVG</a:t>
            </a:r>
            <a:r>
              <a:rPr lang="en-US" sz="1600" b="1" dirty="0" smtClean="0">
                <a:latin typeface="Consolas" panose="020B0609020204030204" pitchFamily="49" charset="0"/>
              </a:rPr>
              <a:t>(grade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avg_grade</a:t>
            </a:r>
            <a:r>
              <a:rPr lang="en-US" sz="1600" b="1" dirty="0">
                <a:latin typeface="Consolas" panose="020B0609020204030204" pitchFamily="49" charset="0"/>
              </a:rPr>
              <a:t>,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MIN</a:t>
            </a:r>
            <a:r>
              <a:rPr lang="en-US" sz="1600" b="1" dirty="0" smtClean="0">
                <a:latin typeface="Consolas" panose="020B0609020204030204" pitchFamily="49" charset="0"/>
              </a:rPr>
              <a:t>(grade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min_grade</a:t>
            </a:r>
            <a:r>
              <a:rPr lang="en-US" sz="1600" b="1" dirty="0">
                <a:latin typeface="Consolas" panose="020B0609020204030204" pitchFamily="49" charset="0"/>
              </a:rPr>
              <a:t>,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MAX</a:t>
            </a:r>
            <a:r>
              <a:rPr lang="en-US" sz="1600" b="1" dirty="0" smtClean="0">
                <a:latin typeface="Consolas" panose="020B0609020204030204" pitchFamily="49" charset="0"/>
              </a:rPr>
              <a:t>(grade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max_grade</a:t>
            </a:r>
            <a:r>
              <a:rPr lang="en-US" sz="1600" b="1" dirty="0">
                <a:latin typeface="Consolas" panose="020B0609020204030204" pitchFamily="49" charset="0"/>
              </a:rPr>
              <a:t>,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SUM</a:t>
            </a:r>
            <a:r>
              <a:rPr lang="pt-BR" sz="1600" b="1" dirty="0" smtClean="0">
                <a:latin typeface="Consolas" panose="020B0609020204030204" pitchFamily="49" charset="0"/>
              </a:rPr>
              <a:t>(grade</a:t>
            </a:r>
            <a:r>
              <a:rPr lang="pt-BR" sz="1600" b="1" dirty="0">
                <a:latin typeface="Consolas" panose="020B0609020204030204" pitchFamily="49" charset="0"/>
              </a:rPr>
              <a:t>) </a:t>
            </a:r>
            <a:r>
              <a:rPr lang="pt-BR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pt-BR" sz="1600" b="1" dirty="0">
                <a:latin typeface="Consolas" panose="020B0609020204030204" pitchFamily="49" charset="0"/>
              </a:rPr>
              <a:t> w </a:t>
            </a:r>
            <a:r>
              <a:rPr lang="pt-BR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pt-BR" sz="1600" b="1" dirty="0">
                <a:latin typeface="Consolas" panose="020B0609020204030204" pitchFamily="49" charset="0"/>
              </a:rPr>
              <a:t> sum_grade,</a:t>
            </a:r>
          </a:p>
          <a:p>
            <a:r>
              <a:rPr lang="ru-RU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smtClean="0">
                <a:solidFill>
                  <a:srgbClr val="000080"/>
                </a:solidFill>
                <a:latin typeface="Consolas" panose="020B0609020204030204" pitchFamily="49" charset="0"/>
              </a:rPr>
              <a:t>COUNT</a:t>
            </a:r>
            <a:r>
              <a:rPr lang="en-US" sz="1600" b="1" dirty="0" smtClean="0">
                <a:latin typeface="Consolas" panose="020B0609020204030204" pitchFamily="49" charset="0"/>
              </a:rPr>
              <a:t>(grade</a:t>
            </a:r>
            <a:r>
              <a:rPr lang="en-US" sz="1600" b="1" dirty="0">
                <a:latin typeface="Consolas" panose="020B0609020204030204" pitchFamily="49" charset="0"/>
              </a:rPr>
              <a:t>)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count_grade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academic_record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WINDOW</a:t>
            </a:r>
            <a:r>
              <a:rPr lang="en-US" sz="1600" b="1" dirty="0">
                <a:latin typeface="Consolas" panose="020B0609020204030204" pitchFamily="49" charset="0"/>
              </a:rPr>
              <a:t> w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(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PARTITION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600" b="1" dirty="0">
                <a:latin typeface="Consolas" panose="020B0609020204030204" pitchFamily="49" charset="0"/>
              </a:rPr>
              <a:t> name)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57079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411594" y="598699"/>
            <a:ext cx="7516448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Задача 2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. Получить информацию </a:t>
            </a: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об 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оценках </a:t>
            </a: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/>
            </a:r>
            <a:b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Пети по физике по 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четвертям: </a:t>
            </a:r>
            <a:b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endParaRPr sz="1800" b="1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" name="Google Shape;385;p59"/>
          <p:cNvSpPr txBox="1"/>
          <p:nvPr/>
        </p:nvSpPr>
        <p:spPr>
          <a:xfrm>
            <a:off x="333773" y="1676940"/>
            <a:ext cx="505535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spAutoFit/>
          </a:bodyPr>
          <a:lstStyle/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текущая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успеваемость </a:t>
            </a:r>
            <a:endParaRPr lang="ru-RU" sz="1800" b="1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оценка в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следующей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четверти</a:t>
            </a: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оценка в предыдущей четверти</a:t>
            </a:r>
            <a:endParaRPr lang="ru-RU" sz="18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" name="Google Shape;414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415;p63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 dirty="0" smtClean="0"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r>
              <a:rPr lang="ru-RU" sz="2600" b="0" i="0" u="none" strike="noStrike" cap="none" dirty="0" smtClean="0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мин</a:t>
            </a:r>
            <a:endParaRPr sz="2600" b="0" i="0" u="none" strike="noStrike" cap="none" dirty="0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53148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3" name="Google Shape;313;p4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14" name="Google Shape;314;p4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 txBox="1">
            <a:spLocks noGrp="1"/>
          </p:cNvSpPr>
          <p:nvPr>
            <p:ph type="title"/>
          </p:nvPr>
        </p:nvSpPr>
        <p:spPr>
          <a:xfrm>
            <a:off x="411593" y="310515"/>
            <a:ext cx="8596219" cy="613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Решение 2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. Получить информацию </a:t>
            </a: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об 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оценках </a:t>
            </a: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Пети по физике </a:t>
            </a:r>
            <a:b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r>
              <a:rPr lang="ru-RU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по 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четвертям: </a:t>
            </a:r>
            <a:b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endParaRPr sz="1800" b="1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" name="Google Shape;385;p59"/>
          <p:cNvSpPr txBox="1"/>
          <p:nvPr/>
        </p:nvSpPr>
        <p:spPr>
          <a:xfrm>
            <a:off x="411594" y="813371"/>
            <a:ext cx="8469759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numCol="1" anchor="t" anchorCtr="0">
            <a:spAutoFit/>
          </a:bodyPr>
          <a:lstStyle/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текущая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успеваемость </a:t>
            </a:r>
            <a:endParaRPr lang="ru-RU" sz="1800" b="1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оценка в </a:t>
            </a:r>
            <a:r>
              <a:rPr lang="ru-RU" sz="1800" b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следующей </a:t>
            </a: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четверти</a:t>
            </a:r>
          </a:p>
          <a:p>
            <a:pPr marL="457200" lvl="0" indent="-327025">
              <a:spcBef>
                <a:spcPts val="1200"/>
              </a:spcBef>
              <a:buClr>
                <a:schemeClr val="dk1"/>
              </a:buClr>
              <a:buSzPts val="1550"/>
              <a:buFont typeface="Arial" panose="020B0604020202020204" pitchFamily="34" charset="0"/>
              <a:buChar char="•"/>
            </a:pPr>
            <a:r>
              <a:rPr lang="ru-RU" sz="1800" b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оценка в предыдущей четверти</a:t>
            </a:r>
            <a:endParaRPr lang="ru-RU" sz="1800" b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360473" y="2082099"/>
            <a:ext cx="4572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name, </a:t>
            </a:r>
            <a:r>
              <a:rPr lang="en-US" sz="1800" b="1" dirty="0" err="1">
                <a:latin typeface="Consolas" panose="020B0609020204030204" pitchFamily="49" charset="0"/>
              </a:rPr>
              <a:t>quartal</a:t>
            </a:r>
            <a:r>
              <a:rPr lang="en-US" sz="1800" b="1" dirty="0">
                <a:latin typeface="Consolas" panose="020B0609020204030204" pitchFamily="49" charset="0"/>
              </a:rPr>
              <a:t>, subject, </a:t>
            </a:r>
          </a:p>
          <a:p>
            <a:r>
              <a:rPr lang="en-US" sz="1800" b="1" dirty="0">
                <a:latin typeface="Consolas" panose="020B0609020204030204" pitchFamily="49" charset="0"/>
              </a:rPr>
              <a:t>grade, </a:t>
            </a:r>
          </a:p>
          <a:p>
            <a:r>
              <a:rPr lang="nn-NO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LAG</a:t>
            </a:r>
            <a:r>
              <a:rPr lang="nn-NO" sz="1800" b="1" dirty="0">
                <a:latin typeface="Consolas" panose="020B0609020204030204" pitchFamily="49" charset="0"/>
              </a:rPr>
              <a:t>(grade) </a:t>
            </a:r>
            <a:r>
              <a:rPr lang="nn-NO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nn-NO" sz="1800" b="1" dirty="0">
                <a:latin typeface="Consolas" panose="020B0609020204030204" pitchFamily="49" charset="0"/>
              </a:rPr>
              <a:t> w </a:t>
            </a:r>
            <a:r>
              <a:rPr lang="nn-NO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nn-NO" sz="1800" b="1" dirty="0">
                <a:latin typeface="Consolas" panose="020B0609020204030204" pitchFamily="49" charset="0"/>
              </a:rPr>
              <a:t> prev_grade,</a:t>
            </a:r>
          </a:p>
          <a:p>
            <a:r>
              <a:rPr lang="en-US" sz="1800" b="1" dirty="0">
                <a:solidFill>
                  <a:srgbClr val="000080"/>
                </a:solidFill>
                <a:latin typeface="Consolas" panose="020B0609020204030204" pitchFamily="49" charset="0"/>
              </a:rPr>
              <a:t>LEAD</a:t>
            </a:r>
            <a:r>
              <a:rPr lang="en-US" sz="1800" b="1" dirty="0">
                <a:latin typeface="Consolas" panose="020B0609020204030204" pitchFamily="49" charset="0"/>
              </a:rPr>
              <a:t> (grade)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OVER</a:t>
            </a:r>
            <a:r>
              <a:rPr lang="en-US" sz="1800" b="1" dirty="0">
                <a:latin typeface="Consolas" panose="020B0609020204030204" pitchFamily="49" charset="0"/>
              </a:rPr>
              <a:t> w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last_grade</a:t>
            </a:r>
            <a:endParaRPr lang="en-US" sz="1800" b="1" dirty="0"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academic_record</a:t>
            </a:r>
            <a:endParaRPr lang="en-US" sz="1800" b="1" dirty="0">
              <a:latin typeface="Consolas" panose="020B0609020204030204" pitchFamily="49" charset="0"/>
            </a:endParaRP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800" b="1" dirty="0">
                <a:latin typeface="Consolas" panose="020B0609020204030204" pitchFamily="49" charset="0"/>
              </a:rPr>
              <a:t> name =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sz="1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Петя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sz="1800" b="1" dirty="0">
                <a:latin typeface="Consolas" panose="020B0609020204030204" pitchFamily="49" charset="0"/>
              </a:rPr>
              <a:t> subject = 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sz="1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физика</a:t>
            </a:r>
            <a:r>
              <a:rPr lang="en-US" sz="18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WINDOW</a:t>
            </a:r>
            <a:r>
              <a:rPr lang="en-US" sz="1800" b="1" dirty="0">
                <a:latin typeface="Consolas" panose="020B0609020204030204" pitchFamily="49" charset="0"/>
              </a:rPr>
              <a:t> w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(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ORDER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BY</a:t>
            </a:r>
            <a:r>
              <a:rPr lang="en-US" sz="1800" b="1" dirty="0">
                <a:latin typeface="Consolas" panose="020B0609020204030204" pitchFamily="49" charset="0"/>
              </a:rPr>
              <a:t>  </a:t>
            </a:r>
            <a:r>
              <a:rPr lang="en-US" sz="1800" b="1" dirty="0" err="1">
                <a:latin typeface="Consolas" panose="020B0609020204030204" pitchFamily="49" charset="0"/>
              </a:rPr>
              <a:t>quartal</a:t>
            </a:r>
            <a:r>
              <a:rPr lang="en-US" sz="1800" b="1" dirty="0">
                <a:latin typeface="Consolas" panose="020B0609020204030204" pitchFamily="49" charset="0"/>
              </a:rPr>
              <a:t>)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085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4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Перерыв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405;p62"/>
          <p:cNvSpPr txBox="1">
            <a:spLocks noGrp="1"/>
          </p:cNvSpPr>
          <p:nvPr>
            <p:ph type="title"/>
          </p:nvPr>
        </p:nvSpPr>
        <p:spPr>
          <a:xfrm>
            <a:off x="547781" y="378609"/>
            <a:ext cx="8596219" cy="325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15000"/>
              </a:lnSpc>
              <a:buSzPts val="1100"/>
            </a:pPr>
            <a:r>
              <a:rPr lang="ru-RU" sz="1800" b="1" u="sng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Временная таблица </a:t>
            </a:r>
            <a:r>
              <a:rPr lang="en-US" sz="1800" b="1" u="sng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(</a:t>
            </a:r>
            <a:r>
              <a:rPr lang="en-US" sz="1800" b="1" u="sng" dirty="0" smtClean="0"/>
              <a:t>TEMPORARY</a:t>
            </a:r>
            <a:r>
              <a:rPr lang="ru-RU" sz="1800" b="1" u="sng" dirty="0" smtClean="0"/>
              <a:t> </a:t>
            </a:r>
            <a:r>
              <a:rPr lang="en-US" sz="1800" b="1" u="sng" dirty="0" smtClean="0"/>
              <a:t> TABLE)</a:t>
            </a:r>
            <a: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/>
            </a:r>
            <a:br>
              <a:rPr lang="ru-RU" sz="1800" b="1" dirty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endParaRPr sz="1800" b="1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" name="Google Shape;405;p62"/>
          <p:cNvSpPr txBox="1">
            <a:spLocks/>
          </p:cNvSpPr>
          <p:nvPr/>
        </p:nvSpPr>
        <p:spPr>
          <a:xfrm>
            <a:off x="547779" y="1499774"/>
            <a:ext cx="8596219" cy="2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>
              <a:lnSpc>
                <a:spcPct val="115000"/>
              </a:lnSpc>
              <a:buSzPts val="1100"/>
            </a:pPr>
            <a:r>
              <a:rPr lang="ru-RU" sz="1800" b="1" u="sng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Общее табличное выражение (</a:t>
            </a:r>
            <a:r>
              <a:rPr lang="en-US" sz="1800" b="1" u="sng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WITH</a:t>
            </a:r>
            <a:r>
              <a:rPr lang="en-US" sz="1800" b="1" u="sng" dirty="0" smtClean="0"/>
              <a:t>)</a:t>
            </a:r>
            <a:r>
              <a:rPr lang="en-US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/>
            </a:r>
            <a:br>
              <a:rPr lang="en-US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endParaRPr lang="en-US" sz="1800" b="1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" name="Google Shape;405;p62"/>
          <p:cNvSpPr txBox="1">
            <a:spLocks/>
          </p:cNvSpPr>
          <p:nvPr/>
        </p:nvSpPr>
        <p:spPr>
          <a:xfrm>
            <a:off x="547778" y="3358517"/>
            <a:ext cx="8596219" cy="232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IBM Plex Sans SemiBold"/>
              <a:buNone/>
              <a:defRPr sz="2600" b="0" i="0" u="none" strike="noStrike" cap="none">
                <a:solidFill>
                  <a:srgbClr val="000000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>
            <a:pPr>
              <a:lnSpc>
                <a:spcPct val="115000"/>
              </a:lnSpc>
              <a:buSzPts val="1100"/>
            </a:pPr>
            <a:r>
              <a:rPr lang="ru-RU" sz="1800" b="1" u="sng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Представление (</a:t>
            </a:r>
            <a:r>
              <a:rPr lang="en-US" sz="1800" b="1" u="sng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>VIEW</a:t>
            </a:r>
            <a:r>
              <a:rPr lang="en-US" sz="1800" b="1" u="sng" dirty="0" smtClean="0"/>
              <a:t>)</a:t>
            </a:r>
            <a:r>
              <a:rPr lang="en-US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  <a:t/>
            </a:r>
            <a:br>
              <a:rPr lang="en-US" sz="1800" b="1" dirty="0" smtClean="0">
                <a:latin typeface="IBM Plex Sans SemiBold" panose="020B0604020202020204" charset="0"/>
                <a:ea typeface="IBM Plex Sans"/>
                <a:cs typeface="IBM Plex Sans"/>
                <a:sym typeface="IBM Plex Sans"/>
              </a:rPr>
            </a:br>
            <a:endParaRPr lang="en-US" sz="1800" b="1" dirty="0">
              <a:latin typeface="IBM Plex Sans SemiBold" panose="020B0604020202020204" charset="0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469959" y="778835"/>
            <a:ext cx="84308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TEMPORARY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TABLE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new_tbl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endParaRPr lang="en-US" sz="1800" b="1" dirty="0" smtClean="0">
              <a:latin typeface="Consolas" panose="020B0609020204030204" pitchFamily="49" charset="0"/>
            </a:endParaRPr>
          </a:p>
          <a:p>
            <a:r>
              <a:rPr lang="en-US" sz="1800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 smtClean="0">
                <a:latin typeface="Consolas" panose="020B0609020204030204" pitchFamily="49" charset="0"/>
              </a:rPr>
              <a:t> </a:t>
            </a:r>
            <a:r>
              <a:rPr lang="en-US" sz="1800" b="1" dirty="0">
                <a:latin typeface="Consolas" panose="020B0609020204030204" pitchFamily="49" charset="0"/>
              </a:rPr>
              <a:t>*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orig_tbl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LIMIT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7779" y="1806580"/>
            <a:ext cx="72568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WITH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cte1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(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a, b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table1),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cte2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800" b="1" dirty="0">
                <a:latin typeface="Consolas" panose="020B0609020204030204" pitchFamily="49" charset="0"/>
              </a:rPr>
              <a:t> (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c, d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table2)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b, d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cte1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800" b="1" dirty="0">
                <a:latin typeface="Consolas" panose="020B0609020204030204" pitchFamily="49" charset="0"/>
              </a:rPr>
              <a:t> cte2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800" b="1" dirty="0">
                <a:latin typeface="Consolas" panose="020B0609020204030204" pitchFamily="49" charset="0"/>
              </a:rPr>
              <a:t> cte1.a = cte2.c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8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47778" y="378512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OR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REPLACE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VIEW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v_tbl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800" b="1" dirty="0">
                <a:latin typeface="Consolas" panose="020B0609020204030204" pitchFamily="49" charset="0"/>
              </a:rPr>
              <a:t> *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latin typeface="Consolas" panose="020B0609020204030204" pitchFamily="49" charset="0"/>
              </a:rPr>
              <a:t>orig_tbl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800000"/>
                </a:solidFill>
                <a:latin typeface="Consolas" panose="020B0609020204030204" pitchFamily="49" charset="0"/>
              </a:rPr>
              <a:t>LIMIT</a:t>
            </a:r>
            <a:r>
              <a:rPr lang="en-US" sz="1800" b="1" dirty="0">
                <a:latin typeface="Consolas" panose="020B0609020204030204" pitchFamily="49" charset="0"/>
              </a:rPr>
              <a:t> </a:t>
            </a:r>
            <a:r>
              <a:rPr lang="en-US" sz="1800" b="1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sz="1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431050" y="621800"/>
            <a:ext cx="5995200" cy="4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ru-RU" sz="1800" dirty="0" smtClean="0"/>
              <a:t>Задача 3. Для базы</a:t>
            </a:r>
            <a:r>
              <a:rPr lang="en-US" sz="1800" dirty="0" smtClean="0"/>
              <a:t> lesson_4 </a:t>
            </a:r>
            <a:r>
              <a:rPr lang="ru-RU" sz="1800" dirty="0" smtClean="0"/>
              <a:t>решите :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endParaRPr sz="1800" dirty="0"/>
          </a:p>
        </p:txBody>
      </p:sp>
      <p:pic>
        <p:nvPicPr>
          <p:cNvPr id="427" name="Google Shape;42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5172" y="205032"/>
            <a:ext cx="1868028" cy="1868029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5"/>
          <p:cNvSpPr/>
          <p:nvPr/>
        </p:nvSpPr>
        <p:spPr>
          <a:xfrm>
            <a:off x="6497650" y="669660"/>
            <a:ext cx="1467300" cy="503100"/>
          </a:xfrm>
          <a:prstGeom prst="rect">
            <a:avLst/>
          </a:prstGeom>
          <a:solidFill>
            <a:schemeClr val="accent4"/>
          </a:solidFill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u-RU" sz="2600">
                <a:latin typeface="IBM Plex Sans"/>
                <a:ea typeface="IBM Plex Sans"/>
                <a:cs typeface="IBM Plex Sans"/>
                <a:sym typeface="IBM Plex Sans"/>
              </a:rPr>
              <a:t>20</a:t>
            </a:r>
            <a:r>
              <a:rPr lang="ru-RU" sz="2600" b="0" i="0" u="none" strike="noStrike" cap="none">
                <a:solidFill>
                  <a:srgbClr val="00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 мин</a:t>
            </a:r>
            <a:endParaRPr sz="2600" b="0" i="0" u="none" strike="noStrike" cap="none">
              <a:solidFill>
                <a:srgbClr val="00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971" y="1637388"/>
            <a:ext cx="6133365" cy="333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82600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+mj-lt"/>
              <a:buAutoNum type="arabicPeriod"/>
            </a:pP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создайте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представление, в котором будут выводится все сообщения, в которых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принимал участие пользователь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 </a:t>
            </a:r>
            <a:r>
              <a:rPr lang="ru-RU" sz="1600" dirty="0" err="1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en-US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endParaRPr lang="ru-RU" sz="1600" dirty="0" smtClean="0">
              <a:solidFill>
                <a:srgbClr val="0F111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82600" indent="-3429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400"/>
              <a:buFont typeface="+mj-lt"/>
              <a:buAutoNum type="arabicPeriod"/>
            </a:pPr>
            <a:endParaRPr lang="ru-RU" sz="1600" dirty="0">
              <a:solidFill>
                <a:srgbClr val="0F111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82600" lvl="0" indent="-342900">
              <a:lnSpc>
                <a:spcPct val="115000"/>
              </a:lnSpc>
              <a:buClr>
                <a:srgbClr val="0F1111"/>
              </a:buClr>
              <a:buSzPts val="1400"/>
              <a:buFont typeface="+mj-lt"/>
              <a:buAutoNum type="arabicPeriod"/>
            </a:pP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найдите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друзей у  друзей пользователя с </a:t>
            </a:r>
            <a:r>
              <a:rPr lang="ru-RU" sz="1600" dirty="0" err="1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 и поместите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выборку в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представление</a:t>
            </a:r>
            <a:r>
              <a:rPr lang="en-US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b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-RU" sz="1600" i="1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решение задачи с помощью </a:t>
            </a:r>
            <a:r>
              <a:rPr lang="en-US" sz="1600" i="1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CTE)</a:t>
            </a:r>
          </a:p>
          <a:p>
            <a:pPr marL="482600" lvl="0" indent="-342900">
              <a:lnSpc>
                <a:spcPct val="115000"/>
              </a:lnSpc>
              <a:buClr>
                <a:srgbClr val="0F1111"/>
              </a:buClr>
              <a:buSzPts val="1400"/>
              <a:buFont typeface="+mj-lt"/>
              <a:buAutoNum type="arabicPeriod"/>
            </a:pPr>
            <a:endParaRPr lang="en-US" sz="1600" i="1" dirty="0" smtClean="0">
              <a:solidFill>
                <a:srgbClr val="0F1111"/>
              </a:solidFill>
              <a:highlight>
                <a:srgbClr val="FFFFFF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82600" lvl="0" indent="-342900">
              <a:lnSpc>
                <a:spcPct val="115000"/>
              </a:lnSpc>
              <a:buClr>
                <a:srgbClr val="0F1111"/>
              </a:buClr>
              <a:buSzPts val="1400"/>
              <a:buFont typeface="+mj-lt"/>
              <a:buAutoNum type="arabicPeriod"/>
            </a:pP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найдите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друзей у  друзей пользователя с </a:t>
            </a:r>
            <a:r>
              <a:rPr lang="ru-RU" sz="1600" dirty="0" err="1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1. </a:t>
            </a:r>
            <a:b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-RU" sz="1600" i="1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решение задачи с помощью 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представления </a:t>
            </a:r>
            <a:r>
              <a:rPr lang="en-US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“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друзья</a:t>
            </a:r>
            <a:r>
              <a:rPr lang="en-US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”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/>
            </a:r>
            <a:b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1418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431050" y="621800"/>
            <a:ext cx="5995200" cy="4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ru-RU" sz="1800" dirty="0" smtClean="0"/>
              <a:t>Решение 3. Для базы</a:t>
            </a:r>
            <a:r>
              <a:rPr lang="en-US" sz="1800" dirty="0" smtClean="0"/>
              <a:t> lesson_4 </a:t>
            </a:r>
            <a:r>
              <a:rPr lang="ru-RU" sz="1800" dirty="0" smtClean="0"/>
              <a:t>решите :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endParaRPr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209069" y="1141277"/>
            <a:ext cx="8448548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400"/>
            </a:pP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1. создайте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представление, в котором будут выводится все сообщения, в которых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принимал участие пользователь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с </a:t>
            </a:r>
            <a:r>
              <a:rPr lang="ru-RU" sz="1600" dirty="0" err="1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en-US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/>
            </a:r>
            <a:b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endParaRPr lang="ru-RU" sz="1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044838" y="2366003"/>
            <a:ext cx="671732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OR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REPLACE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VIEW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v_messages_user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id, body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lesson_4.messages</a:t>
            </a:r>
          </a:p>
          <a:p>
            <a:r>
              <a:rPr lang="ru-RU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ru-RU" sz="1600" b="1" dirty="0">
                <a:latin typeface="Consolas" panose="020B0609020204030204" pitchFamily="49" charset="0"/>
              </a:rPr>
              <a:t> </a:t>
            </a:r>
            <a:r>
              <a:rPr lang="ru-RU" sz="1600" b="1" dirty="0" err="1">
                <a:latin typeface="Consolas" panose="020B0609020204030204" pitchFamily="49" charset="0"/>
              </a:rPr>
              <a:t>from_user_id</a:t>
            </a:r>
            <a:r>
              <a:rPr lang="ru-RU" sz="1600" b="1" dirty="0">
                <a:latin typeface="Consolas" panose="020B0609020204030204" pitchFamily="49" charset="0"/>
              </a:rPr>
              <a:t> = </a:t>
            </a:r>
            <a:r>
              <a:rPr lang="ru-RU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ru-RU" sz="1600" b="1" dirty="0">
                <a:latin typeface="Consolas" panose="020B0609020204030204" pitchFamily="49" charset="0"/>
              </a:rPr>
              <a:t> </a:t>
            </a:r>
            <a:r>
              <a:rPr lang="ru-RU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-- от пользователя</a:t>
            </a:r>
          </a:p>
          <a:p>
            <a:r>
              <a:rPr lang="ru-RU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OR</a:t>
            </a:r>
            <a:r>
              <a:rPr lang="ru-RU" sz="1600" b="1" dirty="0">
                <a:latin typeface="Consolas" panose="020B0609020204030204" pitchFamily="49" charset="0"/>
              </a:rPr>
              <a:t> </a:t>
            </a:r>
            <a:r>
              <a:rPr lang="ru-RU" sz="1600" b="1" dirty="0" err="1">
                <a:latin typeface="Consolas" panose="020B0609020204030204" pitchFamily="49" charset="0"/>
              </a:rPr>
              <a:t>to_user_id</a:t>
            </a:r>
            <a:r>
              <a:rPr lang="ru-RU" sz="1600" b="1" dirty="0">
                <a:latin typeface="Consolas" panose="020B0609020204030204" pitchFamily="49" charset="0"/>
              </a:rPr>
              <a:t> = </a:t>
            </a:r>
            <a:r>
              <a:rPr lang="ru-RU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ru-RU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r>
              <a:rPr lang="ru-RU" sz="1600" b="1" dirty="0">
                <a:latin typeface="Consolas" panose="020B0609020204030204" pitchFamily="49" charset="0"/>
              </a:rPr>
              <a:t> </a:t>
            </a:r>
            <a:r>
              <a:rPr lang="ru-RU" sz="1600" b="1" dirty="0">
                <a:solidFill>
                  <a:srgbClr val="808080"/>
                </a:solidFill>
                <a:latin typeface="Consolas" panose="020B0609020204030204" pitchFamily="49" charset="0"/>
              </a:rPr>
              <a:t>-- к пользователю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88406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451147" y="260060"/>
            <a:ext cx="5995200" cy="4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ru-RU" sz="1800" dirty="0" smtClean="0"/>
              <a:t>Решение 3. Для базы</a:t>
            </a:r>
            <a:r>
              <a:rPr lang="en-US" sz="1800" dirty="0" smtClean="0"/>
              <a:t> lesson_4 </a:t>
            </a:r>
            <a:r>
              <a:rPr lang="ru-RU" sz="1800" dirty="0" smtClean="0"/>
              <a:t>решите :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endParaRPr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199020" y="739343"/>
            <a:ext cx="9304582" cy="65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>
              <a:lnSpc>
                <a:spcPct val="115000"/>
              </a:lnSpc>
              <a:spcBef>
                <a:spcPts val="1000"/>
              </a:spcBef>
              <a:buClr>
                <a:schemeClr val="dk1"/>
              </a:buClr>
              <a:buSzPts val="1400"/>
            </a:pP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2. найдите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друзей у  друзей пользователя с </a:t>
            </a:r>
            <a:r>
              <a:rPr lang="ru-RU" sz="1600" dirty="0" err="1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 и поместите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выборку в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представление</a:t>
            </a:r>
            <a:r>
              <a:rPr lang="en-US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;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</a:t>
            </a:r>
            <a:b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-RU" sz="1600" i="1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решение задачи с помощью </a:t>
            </a:r>
            <a:r>
              <a:rPr lang="en-US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CTE)</a:t>
            </a:r>
            <a:endParaRPr lang="ru-RU" sz="1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451147" y="1343231"/>
            <a:ext cx="1072960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CREATE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REPLACE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VIEW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v_friends_friends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WITH</a:t>
            </a:r>
            <a:r>
              <a:rPr lang="en-US" b="1" dirty="0">
                <a:latin typeface="Consolas" panose="020B0609020204030204" pitchFamily="49" charset="0"/>
              </a:rPr>
              <a:t> friends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(</a:t>
            </a:r>
          </a:p>
          <a:p>
            <a:r>
              <a:rPr lang="ru-RU" b="1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ru-RU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initiator_user_id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id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lesson_4.friend_requests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status =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target_user_id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UNION</a:t>
            </a:r>
          </a:p>
          <a:p>
            <a:r>
              <a:rPr lang="en-US" dirty="0"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target_user_id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latin typeface="Consolas" panose="020B0609020204030204" pitchFamily="49" charset="0"/>
              </a:rPr>
              <a:t>id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</a:p>
          <a:p>
            <a:r>
              <a:rPr lang="ru-RU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 smtClean="0">
                <a:latin typeface="Consolas" panose="020B0609020204030204" pitchFamily="49" charset="0"/>
              </a:rPr>
              <a:t> lesson_4.friend_requests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status =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initiator_user_id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</a:p>
          <a:p>
            <a:r>
              <a:rPr lang="ru-RU" dirty="0">
                <a:latin typeface="Consolas" panose="020B0609020204030204" pitchFamily="49" charset="0"/>
              </a:rPr>
              <a:t>)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fr.initiator_user_id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friend_id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friends </a:t>
            </a:r>
            <a:r>
              <a:rPr lang="en-US" b="1" dirty="0" smtClean="0">
                <a:latin typeface="Consolas" panose="020B0609020204030204" pitchFamily="49" charset="0"/>
              </a:rPr>
              <a:t>f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b="1" dirty="0" smtClean="0">
                <a:latin typeface="Consolas" panose="020B0609020204030204" pitchFamily="49" charset="0"/>
              </a:rPr>
              <a:t> </a:t>
            </a:r>
            <a:r>
              <a:rPr lang="en-US" b="1" dirty="0">
                <a:latin typeface="Consolas" panose="020B0609020204030204" pitchFamily="49" charset="0"/>
              </a:rPr>
              <a:t>lesson_4.friend_requests </a:t>
            </a:r>
            <a:r>
              <a:rPr lang="en-US" b="1" dirty="0" err="1">
                <a:latin typeface="Consolas" panose="020B0609020204030204" pitchFamily="49" charset="0"/>
              </a:rPr>
              <a:t>fr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fr.target_user_id</a:t>
            </a:r>
            <a:r>
              <a:rPr lang="en-US" b="1" dirty="0">
                <a:latin typeface="Consolas" panose="020B0609020204030204" pitchFamily="49" charset="0"/>
              </a:rPr>
              <a:t> = f.id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fr.initiator_user_id</a:t>
            </a:r>
            <a:r>
              <a:rPr lang="en-US" b="1" dirty="0">
                <a:latin typeface="Consolas" panose="020B0609020204030204" pitchFamily="49" charset="0"/>
              </a:rPr>
              <a:t> !=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fr.status</a:t>
            </a:r>
            <a:r>
              <a:rPr lang="en-US" b="1" dirty="0">
                <a:latin typeface="Consolas" panose="020B0609020204030204" pitchFamily="49" charset="0"/>
              </a:rPr>
              <a:t> =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UNION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fr.target_user_id</a:t>
            </a:r>
            <a:endParaRPr lang="en-US" b="1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 friends </a:t>
            </a:r>
            <a:r>
              <a:rPr lang="en-US" b="1" dirty="0" smtClean="0">
                <a:latin typeface="Consolas" panose="020B0609020204030204" pitchFamily="49" charset="0"/>
              </a:rPr>
              <a:t>f</a:t>
            </a:r>
            <a:r>
              <a:rPr lang="ru-RU" b="1" dirty="0" smtClean="0">
                <a:latin typeface="Consolas" panose="020B0609020204030204" pitchFamily="49" charset="0"/>
              </a:rPr>
              <a:t> </a:t>
            </a:r>
            <a:r>
              <a:rPr lang="en-US" b="1" dirty="0" smtClean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b="1" dirty="0" smtClean="0">
                <a:latin typeface="Consolas" panose="020B0609020204030204" pitchFamily="49" charset="0"/>
              </a:rPr>
              <a:t> lesson_4.friend_requests </a:t>
            </a:r>
            <a:r>
              <a:rPr lang="en-US" b="1" dirty="0" err="1">
                <a:latin typeface="Consolas" panose="020B0609020204030204" pitchFamily="49" charset="0"/>
              </a:rPr>
              <a:t>fr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fr.initiator_user_id</a:t>
            </a:r>
            <a:r>
              <a:rPr lang="en-US" b="1" dirty="0">
                <a:latin typeface="Consolas" panose="020B0609020204030204" pitchFamily="49" charset="0"/>
              </a:rPr>
              <a:t> = f.id </a:t>
            </a: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fr.target_user_id</a:t>
            </a:r>
            <a:r>
              <a:rPr lang="en-US" b="1" dirty="0">
                <a:latin typeface="Consolas" panose="020B0609020204030204" pitchFamily="49" charset="0"/>
              </a:rPr>
              <a:t> != </a:t>
            </a:r>
            <a:r>
              <a:rPr lang="en-US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b="1" dirty="0">
                <a:latin typeface="Consolas" panose="020B0609020204030204" pitchFamily="49" charset="0"/>
              </a:rPr>
              <a:t> 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b="1" dirty="0">
                <a:latin typeface="Consolas" panose="020B0609020204030204" pitchFamily="49" charset="0"/>
              </a:rPr>
              <a:t> status = </a:t>
            </a:r>
            <a:r>
              <a:rPr 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</a:p>
          <a:p>
            <a:endParaRPr lang="ru-RU" dirty="0"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friend_id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b="1" dirty="0">
                <a:latin typeface="Consolas" panose="020B0609020204030204" pitchFamily="49" charset="0"/>
              </a:rPr>
              <a:t> </a:t>
            </a:r>
            <a:r>
              <a:rPr lang="en-US" b="1" dirty="0" err="1">
                <a:latin typeface="Consolas" panose="020B0609020204030204" pitchFamily="49" charset="0"/>
              </a:rPr>
              <a:t>v_friends_friends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17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5"/>
          <p:cNvSpPr txBox="1">
            <a:spLocks noGrp="1"/>
          </p:cNvSpPr>
          <p:nvPr>
            <p:ph type="title"/>
          </p:nvPr>
        </p:nvSpPr>
        <p:spPr>
          <a:xfrm>
            <a:off x="431050" y="621800"/>
            <a:ext cx="5995200" cy="435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r>
              <a:rPr lang="ru-RU" sz="1800" dirty="0" smtClean="0"/>
              <a:t>Решение 3. Для базы</a:t>
            </a:r>
            <a:r>
              <a:rPr lang="en-US" sz="1800" dirty="0" smtClean="0"/>
              <a:t> lesson_4 </a:t>
            </a:r>
            <a:r>
              <a:rPr lang="ru-RU" sz="1800" dirty="0" smtClean="0"/>
              <a:t>решите :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endParaRPr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209069" y="1141277"/>
            <a:ext cx="6619748" cy="941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9700" lvl="0">
              <a:lnSpc>
                <a:spcPct val="115000"/>
              </a:lnSpc>
              <a:buClr>
                <a:srgbClr val="0F1111"/>
              </a:buClr>
              <a:buSzPts val="1400"/>
            </a:pP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3.  найдите 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друзей у  друзей пользователя с </a:t>
            </a:r>
            <a:r>
              <a:rPr lang="ru-RU" sz="1600" dirty="0" err="1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id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 = </a:t>
            </a:r>
            <a: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1. </a:t>
            </a:r>
            <a:br>
              <a:rPr lang="ru-RU" sz="1600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(</a:t>
            </a:r>
            <a:r>
              <a:rPr lang="ru-RU" sz="1600" i="1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решение задачи с помощью 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представления </a:t>
            </a:r>
            <a:r>
              <a:rPr lang="en-US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“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друзья</a:t>
            </a:r>
            <a:r>
              <a:rPr lang="en-US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”</a:t>
            </a:r>
            <a:r>
              <a:rPr lang="ru-RU" sz="1600" i="1" dirty="0" smtClean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>)</a:t>
            </a:r>
            <a: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  <a:t/>
            </a:r>
            <a:br>
              <a:rPr lang="ru-RU" sz="1600" dirty="0">
                <a:solidFill>
                  <a:srgbClr val="0F1111"/>
                </a:solidFill>
                <a:highlight>
                  <a:srgbClr val="FFFFFF"/>
                </a:highlight>
                <a:latin typeface="IBM Plex Sans"/>
                <a:ea typeface="IBM Plex Sans"/>
                <a:cs typeface="IBM Plex Sans"/>
                <a:sym typeface="IBM Plex Sans"/>
              </a:rPr>
            </a:br>
            <a:endParaRPr lang="ru-RU" sz="16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661481" y="1898248"/>
            <a:ext cx="817123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fr.initiator_user_id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AS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friend_id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v_friends</a:t>
            </a:r>
            <a:r>
              <a:rPr lang="en-US" sz="1600" b="1" dirty="0">
                <a:latin typeface="Consolas" panose="020B0609020204030204" pitchFamily="49" charset="0"/>
              </a:rPr>
              <a:t> f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600" b="1" dirty="0">
                <a:latin typeface="Consolas" panose="020B0609020204030204" pitchFamily="49" charset="0"/>
              </a:rPr>
              <a:t> lesson_4.friend_requests </a:t>
            </a:r>
            <a:r>
              <a:rPr lang="en-US" sz="1600" b="1" dirty="0" err="1">
                <a:latin typeface="Consolas" panose="020B0609020204030204" pitchFamily="49" charset="0"/>
              </a:rPr>
              <a:t>fr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fr.target_user_id</a:t>
            </a:r>
            <a:r>
              <a:rPr lang="en-US" sz="1600" b="1" dirty="0">
                <a:latin typeface="Consolas" panose="020B0609020204030204" pitchFamily="49" charset="0"/>
              </a:rPr>
              <a:t> = </a:t>
            </a:r>
            <a:r>
              <a:rPr lang="en-US" sz="1600" b="1" dirty="0" err="1">
                <a:latin typeface="Consolas" panose="020B0609020204030204" pitchFamily="49" charset="0"/>
              </a:rPr>
              <a:t>f.friend_id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fr.initiator_user_id</a:t>
            </a:r>
            <a:r>
              <a:rPr lang="en-US" sz="1600" b="1" dirty="0">
                <a:latin typeface="Consolas" panose="020B0609020204030204" pitchFamily="49" charset="0"/>
              </a:rPr>
              <a:t> !=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f.user_id</a:t>
            </a:r>
            <a:r>
              <a:rPr lang="en-US" sz="1600" b="1" dirty="0">
                <a:latin typeface="Consolas" panose="020B0609020204030204" pitchFamily="49" charset="0"/>
              </a:rPr>
              <a:t>=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fr.status</a:t>
            </a:r>
            <a:r>
              <a:rPr lang="en-US" sz="1600" b="1" dirty="0">
                <a:latin typeface="Consolas" panose="020B0609020204030204" pitchFamily="49" charset="0"/>
              </a:rPr>
              <a:t> = 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UNION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SELECT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fr.target_user_id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FROM</a:t>
            </a:r>
            <a:r>
              <a:rPr lang="en-US" sz="1600" b="1" dirty="0">
                <a:latin typeface="Consolas" panose="020B0609020204030204" pitchFamily="49" charset="0"/>
              </a:rPr>
              <a:t>  </a:t>
            </a:r>
            <a:r>
              <a:rPr lang="en-US" sz="1600" b="1" dirty="0" err="1">
                <a:latin typeface="Consolas" panose="020B0609020204030204" pitchFamily="49" charset="0"/>
              </a:rPr>
              <a:t>v_friends</a:t>
            </a:r>
            <a:r>
              <a:rPr lang="en-US" sz="1600" b="1" dirty="0">
                <a:latin typeface="Consolas" panose="020B0609020204030204" pitchFamily="49" charset="0"/>
              </a:rPr>
              <a:t> f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JOIN</a:t>
            </a:r>
            <a:r>
              <a:rPr lang="en-US" sz="1600" b="1" dirty="0">
                <a:latin typeface="Consolas" panose="020B0609020204030204" pitchFamily="49" charset="0"/>
              </a:rPr>
              <a:t>  lesson_4.friend_requests </a:t>
            </a:r>
            <a:r>
              <a:rPr lang="en-US" sz="1600" b="1" dirty="0" err="1">
                <a:latin typeface="Consolas" panose="020B0609020204030204" pitchFamily="49" charset="0"/>
              </a:rPr>
              <a:t>fr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ON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fr.initiator_user_id</a:t>
            </a:r>
            <a:r>
              <a:rPr lang="en-US" sz="1600" b="1" dirty="0">
                <a:latin typeface="Consolas" panose="020B0609020204030204" pitchFamily="49" charset="0"/>
              </a:rPr>
              <a:t> = </a:t>
            </a:r>
            <a:r>
              <a:rPr lang="en-US" sz="1600" b="1" dirty="0" err="1">
                <a:latin typeface="Consolas" panose="020B0609020204030204" pitchFamily="49" charset="0"/>
              </a:rPr>
              <a:t>f.friend_id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</a:p>
          <a:p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WHERE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fr.target_user_id</a:t>
            </a:r>
            <a:r>
              <a:rPr lang="en-US" sz="1600" b="1" dirty="0">
                <a:latin typeface="Consolas" panose="020B0609020204030204" pitchFamily="49" charset="0"/>
              </a:rPr>
              <a:t> != 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f.user_id</a:t>
            </a:r>
            <a:r>
              <a:rPr lang="en-US" sz="1600" b="1" dirty="0">
                <a:latin typeface="Consolas" panose="020B0609020204030204" pitchFamily="49" charset="0"/>
              </a:rPr>
              <a:t>=</a:t>
            </a:r>
            <a:r>
              <a:rPr lang="en-US" sz="1600" b="1" dirty="0">
                <a:solidFill>
                  <a:srgbClr val="0000FF"/>
                </a:solidFill>
                <a:latin typeface="Consolas" panose="020B0609020204030204" pitchFamily="49" charset="0"/>
              </a:rPr>
              <a:t>1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800000"/>
                </a:solidFill>
                <a:latin typeface="Consolas" panose="020B0609020204030204" pitchFamily="49" charset="0"/>
              </a:rPr>
              <a:t>AND</a:t>
            </a:r>
            <a:r>
              <a:rPr lang="en-US" sz="1600" b="1" dirty="0">
                <a:latin typeface="Consolas" panose="020B0609020204030204" pitchFamily="49" charset="0"/>
              </a:rPr>
              <a:t>  status = </a:t>
            </a:r>
            <a:r>
              <a:rPr lang="en-US" sz="1600" b="1" dirty="0">
                <a:solidFill>
                  <a:srgbClr val="008000"/>
                </a:solidFill>
                <a:latin typeface="Consolas" panose="020B0609020204030204" pitchFamily="49" charset="0"/>
              </a:rPr>
              <a:t>'approved'</a:t>
            </a:r>
            <a:r>
              <a:rPr lang="en-US" sz="16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30552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6"/>
          <p:cNvSpPr txBox="1">
            <a:spLocks noGrp="1"/>
          </p:cNvSpPr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ru-RU"/>
              <a:t>Ваши вопросы?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7"/>
          <p:cNvSpPr/>
          <p:nvPr/>
        </p:nvSpPr>
        <p:spPr>
          <a:xfrm>
            <a:off x="0" y="0"/>
            <a:ext cx="9144000" cy="4005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ru-RU" sz="1700" b="1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</a:t>
            </a:r>
            <a:r>
              <a:rPr lang="ru-RU" sz="1700" b="1" i="0" u="none" strike="noStrike" cap="none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омашнее задание</a:t>
            </a:r>
            <a:endParaRPr sz="1700" b="1" i="0" u="none" strike="noStrike" cap="none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0" name="Google Shape;440;p67"/>
          <p:cNvSpPr txBox="1"/>
          <p:nvPr/>
        </p:nvSpPr>
        <p:spPr>
          <a:xfrm>
            <a:off x="563211" y="1246096"/>
            <a:ext cx="8331875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 Создайте представление, в которое попадет информация о  пользователях (имя, фамилия, город и пол), которые не старше 20 лет.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lvl="0">
              <a:lnSpc>
                <a:spcPct val="150000"/>
              </a:lnSpc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2. Найдите кол-во,  отправленных сообщений каждым пользователем и  выведите 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ранжированный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список 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пользователей,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указав 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мя и фамилию пользователя, количество отправленных сообщений и место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в рейтинге (первое место у пользователя с 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максимальным количеством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сообщений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) . </a:t>
            </a:r>
            <a:r>
              <a:rPr lang="ru-RU" i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(используйте </a:t>
            </a:r>
            <a:r>
              <a:rPr lang="en-US" i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DENSE_RANK</a:t>
            </a:r>
            <a:r>
              <a:rPr lang="ru-RU" i="1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)</a:t>
            </a:r>
            <a:endParaRPr lang="ru-RU" dirty="0">
              <a:solidFill>
                <a:schemeClr val="dk1"/>
              </a:solidFill>
              <a:latin typeface="IBM Plex Sans"/>
              <a:ea typeface="IBM Plex Sans"/>
              <a:cs typeface="IBM Plex Sans"/>
            </a:endParaRPr>
          </a:p>
          <a:p>
            <a:pPr lvl="0">
              <a:lnSpc>
                <a:spcPct val="150000"/>
              </a:lnSpc>
            </a:pP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3.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Выберите все сообщения, отсортируйте сообщения по возрастанию даты отправления (</a:t>
            </a:r>
            <a:r>
              <a:rPr lang="ru-RU" dirty="0" err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created_at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) и найдите разницу дат отправления между соседними сообщениями, получившегося списка. </a:t>
            </a:r>
            <a:r>
              <a:rPr lang="ru-RU" i="1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(используйте LEAD или LAG)</a:t>
            </a:r>
            <a:endParaRPr i="1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63211" y="722876"/>
            <a:ext cx="48478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Для решения задач 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используйте базу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данных </a:t>
            </a:r>
            <a:r>
              <a:rPr lang="en-US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lesson_4 </a:t>
            </a:r>
            <a:endParaRPr lang="ru-RU" dirty="0" smtClean="0">
              <a:solidFill>
                <a:schemeClr val="dk1"/>
              </a:solidFill>
              <a:latin typeface="IBM Plex Sans"/>
              <a:ea typeface="IBM Plex Sans"/>
              <a:cs typeface="IBM Plex Sans"/>
            </a:endParaRPr>
          </a:p>
          <a:p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(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</a:rPr>
              <a:t>скрипт создания, прикреплен к 4 семинару).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9"/>
          <p:cNvSpPr txBox="1"/>
          <p:nvPr/>
        </p:nvSpPr>
        <p:spPr>
          <a:xfrm>
            <a:off x="5400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/>
          </a:p>
        </p:txBody>
      </p:sp>
      <p:sp>
        <p:nvSpPr>
          <p:cNvPr id="453" name="Google Shape;453;p69"/>
          <p:cNvSpPr txBox="1"/>
          <p:nvPr/>
        </p:nvSpPr>
        <p:spPr>
          <a:xfrm>
            <a:off x="651180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270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455" name="Google Shape;455;p69"/>
          <p:cNvSpPr txBox="1">
            <a:spLocks noGrp="1"/>
          </p:cNvSpPr>
          <p:nvPr>
            <p:ph type="title"/>
          </p:nvPr>
        </p:nvSpPr>
        <p:spPr>
          <a:xfrm>
            <a:off x="548750" y="720000"/>
            <a:ext cx="8064000" cy="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5425" rIns="0" bIns="0" anchor="b" anchorCtr="0">
            <a:sp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-RU" sz="24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24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56" name="Google Shape;456;p69"/>
          <p:cNvSpPr txBox="1"/>
          <p:nvPr/>
        </p:nvSpPr>
        <p:spPr>
          <a:xfrm>
            <a:off x="3355250" y="2661450"/>
            <a:ext cx="24510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85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ru-RU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pic>
        <p:nvPicPr>
          <p:cNvPr id="457" name="Google Shape;45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615" y="1798951"/>
            <a:ext cx="62581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70" y="1798950"/>
            <a:ext cx="607178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4550" y="1798950"/>
            <a:ext cx="650239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>
            <a:spLocks noGrp="1"/>
          </p:cNvSpPr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</a:pPr>
            <a:r>
              <a:rPr lang="ru-RU"/>
              <a:t>План на сегодня:</a:t>
            </a:r>
            <a:endParaRPr/>
          </a:p>
        </p:txBody>
      </p:sp>
      <p:sp>
        <p:nvSpPr>
          <p:cNvPr id="320" name="Google Shape;320;p49"/>
          <p:cNvSpPr txBox="1">
            <a:spLocks noGrp="1"/>
          </p:cNvSpPr>
          <p:nvPr>
            <p:ph type="subTitle" idx="2"/>
          </p:nvPr>
        </p:nvSpPr>
        <p:spPr>
          <a:xfrm>
            <a:off x="536400" y="1336200"/>
            <a:ext cx="8064000" cy="3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➔"/>
            </a:pPr>
            <a:r>
              <a:rPr lang="ru-RU" sz="1800" dirty="0" smtClean="0"/>
              <a:t>Викторина</a:t>
            </a:r>
            <a:endParaRPr sz="1800" dirty="0"/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 dirty="0"/>
              <a:t>Оконные функции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 dirty="0"/>
              <a:t>Перерыв</a:t>
            </a:r>
            <a:endParaRPr sz="1800" dirty="0"/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➔"/>
            </a:pPr>
            <a:r>
              <a:rPr lang="ru-RU" sz="1800" dirty="0">
                <a:solidFill>
                  <a:schemeClr val="dk1"/>
                </a:solidFill>
              </a:rPr>
              <a:t>Представления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800"/>
              <a:buChar char="➔"/>
            </a:pPr>
            <a:r>
              <a:rPr lang="ru-RU" sz="1800" dirty="0">
                <a:solidFill>
                  <a:schemeClr val="dk1"/>
                </a:solidFill>
              </a:rPr>
              <a:t>Домашнее задание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19904" y="0"/>
            <a:ext cx="47240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0"/>
          <p:cNvSpPr txBox="1">
            <a:spLocks noGrp="1"/>
          </p:cNvSpPr>
          <p:nvPr>
            <p:ph type="title"/>
          </p:nvPr>
        </p:nvSpPr>
        <p:spPr>
          <a:xfrm>
            <a:off x="570074" y="791013"/>
            <a:ext cx="3136163" cy="689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Викторина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1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rgbClr val="333333"/>
                </a:solidFill>
                <a:highlight>
                  <a:srgbClr val="FFFFFF"/>
                </a:highlight>
              </a:rPr>
              <a:t>Для создания </a:t>
            </a:r>
            <a:r>
              <a:rPr lang="ru-RU" sz="23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представления, </a:t>
            </a:r>
            <a:r>
              <a:rPr lang="ru-RU" sz="2300" dirty="0">
                <a:solidFill>
                  <a:srgbClr val="333333"/>
                </a:solidFill>
                <a:highlight>
                  <a:srgbClr val="FFFFFF"/>
                </a:highlight>
              </a:rPr>
              <a:t>используется команда:</a:t>
            </a:r>
            <a:endParaRPr sz="2300" dirty="0"/>
          </a:p>
        </p:txBody>
      </p:sp>
      <p:sp>
        <p:nvSpPr>
          <p:cNvPr id="333" name="Google Shape;333;p51"/>
          <p:cNvSpPr txBox="1"/>
          <p:nvPr/>
        </p:nvSpPr>
        <p:spPr>
          <a:xfrm>
            <a:off x="652975" y="2494000"/>
            <a:ext cx="8107200" cy="24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VIRTUAL TABLE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VIEW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ALTER VIEW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>
            <a:spLocks noGrp="1"/>
          </p:cNvSpPr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rgbClr val="333333"/>
                </a:solidFill>
                <a:highlight>
                  <a:srgbClr val="FFFFFF"/>
                </a:highlight>
              </a:rPr>
              <a:t>Для создания </a:t>
            </a:r>
            <a:r>
              <a:rPr lang="ru-RU" sz="2300" dirty="0" smtClean="0">
                <a:solidFill>
                  <a:srgbClr val="333333"/>
                </a:solidFill>
                <a:highlight>
                  <a:srgbClr val="FFFFFF"/>
                </a:highlight>
              </a:rPr>
              <a:t>представления, </a:t>
            </a:r>
            <a:r>
              <a:rPr lang="ru-RU" sz="2300" dirty="0">
                <a:solidFill>
                  <a:srgbClr val="333333"/>
                </a:solidFill>
                <a:highlight>
                  <a:srgbClr val="FFFFFF"/>
                </a:highlight>
              </a:rPr>
              <a:t>используется команда:</a:t>
            </a:r>
            <a:endParaRPr sz="2300" dirty="0"/>
          </a:p>
        </p:txBody>
      </p:sp>
      <p:sp>
        <p:nvSpPr>
          <p:cNvPr id="339" name="Google Shape;339;p52"/>
          <p:cNvSpPr txBox="1"/>
          <p:nvPr/>
        </p:nvSpPr>
        <p:spPr>
          <a:xfrm>
            <a:off x="652975" y="2494000"/>
            <a:ext cx="8107200" cy="24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CREATE VIRTUAL TABLE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CREATE VIEW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ALTER VIEW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3"/>
          <p:cNvSpPr txBox="1">
            <a:spLocks noGrp="1"/>
          </p:cNvSpPr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>
                <a:solidFill>
                  <a:srgbClr val="333333"/>
                </a:solidFill>
                <a:highlight>
                  <a:srgbClr val="FFFFFF"/>
                </a:highlight>
              </a:rPr>
              <a:t>Для создания представления, в которое должны попасть только имена сотрудников, работающих в отделе Research, используется запрос: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CREATE _______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SELECT Worker_name FROM Worker w, Branch b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                              WHERE w.Branch_id = b.Branch_id AND Branch_title LIKE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‘Research’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45" name="Google Shape;345;p53"/>
          <p:cNvSpPr txBox="1"/>
          <p:nvPr/>
        </p:nvSpPr>
        <p:spPr>
          <a:xfrm>
            <a:off x="691884" y="2757487"/>
            <a:ext cx="81072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 AS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view1 AS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 view1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 view1 AS SUBQUERY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 view1 AS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46" name="Google Shape;34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675" y="1826750"/>
            <a:ext cx="4544350" cy="18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4"/>
          <p:cNvSpPr txBox="1">
            <a:spLocks noGrp="1"/>
          </p:cNvSpPr>
          <p:nvPr>
            <p:ph type="title"/>
          </p:nvPr>
        </p:nvSpPr>
        <p:spPr>
          <a:xfrm>
            <a:off x="973425" y="605950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rgbClr val="333333"/>
                </a:solidFill>
                <a:highlight>
                  <a:srgbClr val="FFFFFF"/>
                </a:highlight>
              </a:rPr>
              <a:t>Для создания представления, в которое должны попасть только имена сотрудников, работающих в отделе Research, используется запрос:</a:t>
            </a: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CREATE _______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SELECT Worker_name FROM Worker w, Branch b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                              WHERE w.Branch_id = b.Branch_id AND Branch_title LIKE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>
                <a:solidFill>
                  <a:schemeClr val="accent1"/>
                </a:solidFill>
                <a:highlight>
                  <a:srgbClr val="FFFFFF"/>
                </a:highlight>
              </a:rPr>
              <a:t>‘Research’</a:t>
            </a:r>
            <a:endParaRPr sz="14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352" name="Google Shape;352;p54"/>
          <p:cNvSpPr txBox="1"/>
          <p:nvPr/>
        </p:nvSpPr>
        <p:spPr>
          <a:xfrm>
            <a:off x="691886" y="2757487"/>
            <a:ext cx="8107200" cy="16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2702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 AS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view1 AS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 view1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 VIEW view1 AS SUBQUERY  </a:t>
            </a:r>
            <a:endParaRPr sz="1550"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270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ru-RU" sz="1550" dirty="0">
                <a:solidFill>
                  <a:schemeClr val="dk1"/>
                </a:solidFill>
                <a:highlight>
                  <a:srgbClr val="FFFF00"/>
                </a:highlight>
                <a:latin typeface="IBM Plex Sans"/>
                <a:ea typeface="IBM Plex Sans"/>
                <a:cs typeface="IBM Plex Sans"/>
                <a:sym typeface="IBM Plex Sans"/>
              </a:rPr>
              <a:t> VIEW view1 AS  </a:t>
            </a:r>
            <a:endParaRPr sz="1550" dirty="0">
              <a:solidFill>
                <a:schemeClr val="dk1"/>
              </a:solidFill>
              <a:highlight>
                <a:srgbClr val="FFFF00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353" name="Google Shape;35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675" y="1826750"/>
            <a:ext cx="4544350" cy="18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7"/>
          <p:cNvSpPr txBox="1">
            <a:spLocks noGrp="1"/>
          </p:cNvSpPr>
          <p:nvPr>
            <p:ph type="title"/>
          </p:nvPr>
        </p:nvSpPr>
        <p:spPr>
          <a:xfrm>
            <a:off x="973425" y="759025"/>
            <a:ext cx="7270200" cy="12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dirty="0">
                <a:solidFill>
                  <a:srgbClr val="333333"/>
                </a:solidFill>
                <a:highlight>
                  <a:srgbClr val="FFFFFF"/>
                </a:highlight>
              </a:rPr>
              <a:t>В чем заключается главное отличие оконных функций от функций агрегации с группировкой? </a:t>
            </a:r>
            <a:endParaRPr sz="2300" dirty="0"/>
          </a:p>
        </p:txBody>
      </p:sp>
      <p:sp>
        <p:nvSpPr>
          <p:cNvPr id="373" name="Google Shape;373;p57"/>
          <p:cNvSpPr txBox="1"/>
          <p:nvPr/>
        </p:nvSpPr>
        <p:spPr>
          <a:xfrm>
            <a:off x="554925" y="2126625"/>
            <a:ext cx="8107200" cy="2416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использовании агрегирующих функций предложение GROUP BY сокращает количество строк в запросе с помощью их группировки, а при использовании оконных функций количество строк в запросе не уменьшается по сравнении с исходной таблицей.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Никакого различия нет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AutoNum type="arabicPeriod"/>
            </a:pP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При использовании агрегирующих функций предложение GROUP BY </a:t>
            </a:r>
            <a:r>
              <a:rPr lang="ru-RU" dirty="0" smtClean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не </a:t>
            </a:r>
            <a:r>
              <a:rPr lang="ru-RU" dirty="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сокращает количество строк в запросе с помощью их группировки, а при использовании оконных функций количество строк в запросе не уменьшается по сравнении с исходной таблицей.</a:t>
            </a:r>
            <a:endParaRPr dirty="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9228</TotalTime>
  <Words>1443</Words>
  <Application>Microsoft Office PowerPoint</Application>
  <PresentationFormat>Экран (16:9)</PresentationFormat>
  <Paragraphs>214</Paragraphs>
  <Slides>30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30</vt:i4>
      </vt:variant>
    </vt:vector>
  </HeadingPairs>
  <TitlesOfParts>
    <vt:vector size="38" baseType="lpstr">
      <vt:lpstr>Consolas</vt:lpstr>
      <vt:lpstr>Calibri</vt:lpstr>
      <vt:lpstr>IBM Plex Sans SemiBold</vt:lpstr>
      <vt:lpstr>IBM Plex Sans</vt:lpstr>
      <vt:lpstr>Roboto</vt:lpstr>
      <vt:lpstr>Arial</vt:lpstr>
      <vt:lpstr>Макет шаблона GB</vt:lpstr>
      <vt:lpstr>Макет шаблона GB</vt:lpstr>
      <vt:lpstr>Базы данных и SQL</vt:lpstr>
      <vt:lpstr>Презентация PowerPoint</vt:lpstr>
      <vt:lpstr>План на сегодня:</vt:lpstr>
      <vt:lpstr>Викторина</vt:lpstr>
      <vt:lpstr>Для создания представления, используется команда:</vt:lpstr>
      <vt:lpstr>Для создания представления, используется команда:</vt:lpstr>
      <vt:lpstr>Для создания представления, в которое должны попасть только имена сотрудников, работающих в отделе Research, используется запрос: CREATE _______ SELECT Worker_name FROM Worker w, Branch b                               WHERE w.Branch_id = b.Branch_id AND Branch_title LIKE ‘Research’ </vt:lpstr>
      <vt:lpstr>Для создания представления, в которое должны попасть только имена сотрудников, работающих в отделе Research, используется запрос: CREATE _______ SELECT Worker_name FROM Worker w, Branch b                               WHERE w.Branch_id = b.Branch_id AND Branch_title LIKE ‘Research’ </vt:lpstr>
      <vt:lpstr>В чем заключается главное отличие оконных функций от функций агрегации с группировкой? </vt:lpstr>
      <vt:lpstr>В чем заключается главное отличие оконных функций от функций агрегации с группировкой? </vt:lpstr>
      <vt:lpstr>Что не позволяют делать оконные функции:</vt:lpstr>
      <vt:lpstr>Что не позволяют делать оконные функции:</vt:lpstr>
      <vt:lpstr>Оконные функции</vt:lpstr>
      <vt:lpstr>Примеры.  1. Вывести список всех сотрудников и указать место в рейтинге по зарплатам</vt:lpstr>
      <vt:lpstr>Примеры.   4. Вывести список всех сотрудников, отсортировав по зарплатам в порядке убывания и указать на сколько процентов ЗП меньше, чем у сотрудника со следующей (по значению) зарплатой</vt:lpstr>
      <vt:lpstr>Примеры.  </vt:lpstr>
      <vt:lpstr>Задача 1. Получить с помощью оконных функции:</vt:lpstr>
      <vt:lpstr>Решение 1. Получить с помощью оконных функции:</vt:lpstr>
      <vt:lpstr>Задача 2. Получить информацию об оценках  Пети по физике по четвертям:  </vt:lpstr>
      <vt:lpstr>Решение 2. Получить информацию об оценках Пети по физике  по четвертям:  </vt:lpstr>
      <vt:lpstr>Ваши вопросы?  Перерыв</vt:lpstr>
      <vt:lpstr>Временная таблица (TEMPORARY  TABLE) </vt:lpstr>
      <vt:lpstr>Задача 3. Для базы lesson_4 решите : </vt:lpstr>
      <vt:lpstr>Решение 3. Для базы lesson_4 решите : </vt:lpstr>
      <vt:lpstr>Решение 3. Для базы lesson_4 решите : </vt:lpstr>
      <vt:lpstr>Решение 3. Для базы lesson_4 решите : </vt:lpstr>
      <vt:lpstr>Ваши вопросы?</vt:lpstr>
      <vt:lpstr>Презентация PowerPoint</vt:lpstr>
      <vt:lpstr>Рефлексия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Базы данных и SQL</dc:title>
  <dc:creator>Jurkello</dc:creator>
  <cp:lastModifiedBy>Jurkello</cp:lastModifiedBy>
  <cp:revision>43</cp:revision>
  <cp:lastPrinted>2023-01-24T12:26:14Z</cp:lastPrinted>
  <dcterms:modified xsi:type="dcterms:W3CDTF">2023-06-01T19:02:49Z</dcterms:modified>
</cp:coreProperties>
</file>